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71"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310" r:id="rId28"/>
    <p:sldId id="283" r:id="rId29"/>
    <p:sldId id="311" r:id="rId30"/>
    <p:sldId id="284" r:id="rId31"/>
    <p:sldId id="285" r:id="rId32"/>
    <p:sldId id="307" r:id="rId33"/>
    <p:sldId id="286" r:id="rId34"/>
    <p:sldId id="308"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9" r:id="rId50"/>
    <p:sldId id="301" r:id="rId51"/>
    <p:sldId id="302" r:id="rId52"/>
    <p:sldId id="303" r:id="rId53"/>
    <p:sldId id="304" r:id="rId54"/>
    <p:sldId id="305" r:id="rId5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178503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196374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164368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86975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363541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152666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327598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33647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22434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8405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9183EC3D-3251-4136-B186-BD16D919B13B}" type="datetimeFigureOut">
              <a:rPr lang="es-MX" smtClean="0"/>
              <a:pPr/>
              <a:t>17/10/2016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FA39868-2A03-4AA2-8CAD-70FD34CA3480}" type="slidenum">
              <a:rPr lang="es-MX" smtClean="0"/>
              <a:pPr/>
              <a:t>‹Nº›</a:t>
            </a:fld>
            <a:endParaRPr lang="es-MX"/>
          </a:p>
        </p:txBody>
      </p:sp>
    </p:spTree>
    <p:extLst>
      <p:ext uri="{BB962C8B-B14F-4D97-AF65-F5344CB8AC3E}">
        <p14:creationId xmlns:p14="http://schemas.microsoft.com/office/powerpoint/2010/main" val="215079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83EC3D-3251-4136-B186-BD16D919B13B}" type="datetimeFigureOut">
              <a:rPr lang="es-MX" smtClean="0"/>
              <a:pPr/>
              <a:t>17/10/2016</a:t>
            </a:fld>
            <a:endParaRPr lang="es-MX"/>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A39868-2A03-4AA2-8CAD-70FD34CA3480}" type="slidenum">
              <a:rPr lang="es-MX" smtClean="0"/>
              <a:pPr/>
              <a:t>‹Nº›</a:t>
            </a:fld>
            <a:endParaRPr lang="es-MX"/>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3826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76904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332656"/>
            <a:ext cx="8136904" cy="1815882"/>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Encargada de la comunicación con los 121 municipios del Estado.</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Informar el PROCEDA a través del sistema de radio de comunicación.</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Canalizar los servicios solicitados a las diferentes unidades de emergencia.</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Establece la comunicación entre las unidades de emergencias y organizaciones civiles.</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Es enlace de los diferentes sistemas de alertamiento, sismológico nacional, SIAT TC, alerta tsunami, sistema volcánico.</a:t>
            </a:r>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4971"/>
            <a:ext cx="9252520" cy="603029"/>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7088" t="19667" r="10227" b="23109"/>
          <a:stretch/>
        </p:blipFill>
        <p:spPr>
          <a:xfrm>
            <a:off x="791580" y="2148538"/>
            <a:ext cx="7560840" cy="3924465"/>
          </a:xfrm>
          <a:prstGeom prst="rect">
            <a:avLst/>
          </a:prstGeom>
        </p:spPr>
      </p:pic>
    </p:spTree>
    <p:extLst>
      <p:ext uri="{BB962C8B-B14F-4D97-AF65-F5344CB8AC3E}">
        <p14:creationId xmlns:p14="http://schemas.microsoft.com/office/powerpoint/2010/main" val="272583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39804" y="894398"/>
            <a:ext cx="8208912" cy="2554545"/>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Con motivos de la celebración en el Estado de las Festividades del Día de los Muertos (Todos Santos), el gobierno del Estado a través de la Instituto para la Gestión Integral de Riesgos de Desastres del Estado de Chiapas, elabora el presente documento, mismo que tendrá un carácter Estatal, ya que dará cobertura y será aplicado en los 122 municipios de las 15 regiones del Estado, además pretende ser una </a:t>
            </a:r>
            <a:r>
              <a:rPr lang="es-MX" sz="1600" b="1" i="1" dirty="0">
                <a:solidFill>
                  <a:schemeClr val="bg1"/>
                </a:solidFill>
                <a:latin typeface="Arial" pitchFamily="34" charset="0"/>
                <a:cs typeface="Arial" pitchFamily="34" charset="0"/>
              </a:rPr>
              <a:t>Guía </a:t>
            </a:r>
            <a:r>
              <a:rPr lang="es-MX" sz="1600" b="1" dirty="0">
                <a:solidFill>
                  <a:schemeClr val="bg1"/>
                </a:solidFill>
                <a:latin typeface="Arial" pitchFamily="34" charset="0"/>
                <a:cs typeface="Arial" pitchFamily="34" charset="0"/>
              </a:rPr>
              <a:t>que fortalezca el trabajo Interinstitucional entre las dependencias de gobierno de los tres niveles que participan, con el objetivo de la salvaguarda de los asistentes que acuden a los Campos Santos. Así mismo, sea un apoyo fundamental para la ciudadanía en el que podrá encontrar recomendaciones prácticas que les ayudará a mitigar los riesgos.</a:t>
            </a:r>
          </a:p>
        </p:txBody>
      </p:sp>
      <p:pic>
        <p:nvPicPr>
          <p:cNvPr id="3" name="5 Imagen" descr="ofrenda1l_php_.jpg"/>
          <p:cNvPicPr/>
          <p:nvPr/>
        </p:nvPicPr>
        <p:blipFill>
          <a:blip r:embed="rId2" cstate="print"/>
          <a:stretch>
            <a:fillRect/>
          </a:stretch>
        </p:blipFill>
        <p:spPr>
          <a:xfrm>
            <a:off x="755576" y="3717032"/>
            <a:ext cx="8064896" cy="2376264"/>
          </a:xfrm>
          <a:prstGeom prst="rect">
            <a:avLst/>
          </a:prstGeom>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78548" y="6285965"/>
            <a:ext cx="9245980" cy="603029"/>
          </a:xfrm>
          <a:prstGeom prst="rect">
            <a:avLst/>
          </a:prstGeom>
        </p:spPr>
      </p:pic>
      <p:sp>
        <p:nvSpPr>
          <p:cNvPr id="5" name="4 Rectángulo"/>
          <p:cNvSpPr/>
          <p:nvPr/>
        </p:nvSpPr>
        <p:spPr>
          <a:xfrm>
            <a:off x="755576" y="294008"/>
            <a:ext cx="1800199" cy="5040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a:latin typeface="Roboto" pitchFamily="2" charset="0"/>
                <a:ea typeface="Roboto" pitchFamily="2" charset="0"/>
                <a:cs typeface="Arial" pitchFamily="34" charset="0"/>
              </a:rPr>
              <a:t>ALCANCE </a:t>
            </a:r>
          </a:p>
        </p:txBody>
      </p:sp>
    </p:spTree>
    <p:extLst>
      <p:ext uri="{BB962C8B-B14F-4D97-AF65-F5344CB8AC3E}">
        <p14:creationId xmlns:p14="http://schemas.microsoft.com/office/powerpoint/2010/main" val="2544377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07976" y="629072"/>
            <a:ext cx="8064896" cy="369332"/>
          </a:xfrm>
          <a:prstGeom prst="rect">
            <a:avLst/>
          </a:prstGeom>
          <a:noFill/>
        </p:spPr>
        <p:txBody>
          <a:bodyPr wrap="square" rtlCol="0">
            <a:spAutoFit/>
          </a:bodyPr>
          <a:lstStyle/>
          <a:p>
            <a:endParaRPr lang="es-MX" dirty="0"/>
          </a:p>
        </p:txBody>
      </p:sp>
      <p:sp>
        <p:nvSpPr>
          <p:cNvPr id="4" name="3 CuadroTexto"/>
          <p:cNvSpPr txBox="1"/>
          <p:nvPr/>
        </p:nvSpPr>
        <p:spPr>
          <a:xfrm>
            <a:off x="400294" y="1263770"/>
            <a:ext cx="8276162" cy="2308324"/>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El culto a la muerte es uno de los elementos básicos de la religión de los antiguos mexicanos. Creían que la muerte y la vida constituyen una unidad. Para los pueblos prehispánicos la muerte no es el fin de la existencia, es un camino de transición hacia algo mejor. </a:t>
            </a:r>
          </a:p>
          <a:p>
            <a:pPr algn="just"/>
            <a:r>
              <a:rPr lang="es-MX" sz="1600" b="1" dirty="0">
                <a:solidFill>
                  <a:schemeClr val="bg1"/>
                </a:solidFill>
                <a:latin typeface="Arial" pitchFamily="34" charset="0"/>
                <a:cs typeface="Arial" pitchFamily="34" charset="0"/>
              </a:rPr>
              <a:t>Cuando alguien moría, organizaban fiestas para ayudar al espíritu en su camino. Enterraban a sus muertos envueltos en un “petate”, les ponían comida para cuando sintieran hambre, ya que su viaje por el </a:t>
            </a:r>
            <a:r>
              <a:rPr lang="es-MX" sz="1600" b="1" dirty="0" err="1">
                <a:solidFill>
                  <a:schemeClr val="bg1"/>
                </a:solidFill>
                <a:latin typeface="Arial" pitchFamily="34" charset="0"/>
                <a:cs typeface="Arial" pitchFamily="34" charset="0"/>
              </a:rPr>
              <a:t>Chignahuapan</a:t>
            </a:r>
            <a:r>
              <a:rPr lang="es-MX" sz="1600" b="1" dirty="0">
                <a:solidFill>
                  <a:schemeClr val="bg1"/>
                </a:solidFill>
                <a:latin typeface="Arial" pitchFamily="34" charset="0"/>
                <a:cs typeface="Arial" pitchFamily="34" charset="0"/>
              </a:rPr>
              <a:t> (parecido al purgatorio), era muy difícil de transitar porque encontrarían lugares fríos y calurosos. </a:t>
            </a:r>
            <a:endParaRPr lang="es-MX" dirty="0">
              <a:solidFill>
                <a:schemeClr val="bg1"/>
              </a:solidFill>
            </a:endParaRPr>
          </a:p>
        </p:txBody>
      </p:sp>
      <p:pic>
        <p:nvPicPr>
          <p:cNvPr id="5" name="7 Imagen" descr="images.jpg"/>
          <p:cNvPicPr/>
          <p:nvPr/>
        </p:nvPicPr>
        <p:blipFill>
          <a:blip r:embed="rId2" cstate="print"/>
          <a:stretch>
            <a:fillRect/>
          </a:stretch>
        </p:blipFill>
        <p:spPr>
          <a:xfrm>
            <a:off x="649943" y="3572094"/>
            <a:ext cx="7776864" cy="2520280"/>
          </a:xfrm>
          <a:prstGeom prst="rect">
            <a:avLst/>
          </a:prstGeom>
        </p:spPr>
      </p:pic>
      <p:pic>
        <p:nvPicPr>
          <p:cNvPr id="6" name="5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69748"/>
            <a:ext cx="9144000" cy="603029"/>
          </a:xfrm>
          <a:prstGeom prst="rect">
            <a:avLst/>
          </a:prstGeom>
        </p:spPr>
      </p:pic>
      <p:sp>
        <p:nvSpPr>
          <p:cNvPr id="2" name="1 Rectángulo"/>
          <p:cNvSpPr/>
          <p:nvPr/>
        </p:nvSpPr>
        <p:spPr>
          <a:xfrm>
            <a:off x="400294" y="227335"/>
            <a:ext cx="3824808" cy="42843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MX" sz="1600" b="1" dirty="0">
                <a:latin typeface="Arial" pitchFamily="34" charset="0"/>
                <a:cs typeface="Arial" pitchFamily="34" charset="0"/>
              </a:rPr>
              <a:t>RESEÑA HISTÓRICA MEXICANA</a:t>
            </a:r>
          </a:p>
        </p:txBody>
      </p:sp>
      <p:sp>
        <p:nvSpPr>
          <p:cNvPr id="7" name="6 Rectángulo"/>
          <p:cNvSpPr/>
          <p:nvPr/>
        </p:nvSpPr>
        <p:spPr>
          <a:xfrm>
            <a:off x="400294" y="788448"/>
            <a:ext cx="4400872" cy="41991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MX" sz="1600" b="1" dirty="0">
                <a:latin typeface="Arial" pitchFamily="34" charset="0"/>
                <a:cs typeface="Arial" pitchFamily="34" charset="0"/>
              </a:rPr>
              <a:t>LOS AZTECAS Y EL CULTO A LA MUERTE </a:t>
            </a:r>
          </a:p>
        </p:txBody>
      </p:sp>
    </p:spTree>
    <p:extLst>
      <p:ext uri="{BB962C8B-B14F-4D97-AF65-F5344CB8AC3E}">
        <p14:creationId xmlns:p14="http://schemas.microsoft.com/office/powerpoint/2010/main" val="86873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691329" y="146448"/>
            <a:ext cx="183351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s-MX" sz="16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chemeClr val="tx1"/>
              </a:solidFill>
              <a:effectLst/>
              <a:latin typeface="Arial" pitchFamily="34" charset="0"/>
              <a:cs typeface="Arial" pitchFamily="34" charset="0"/>
            </a:endParaRPr>
          </a:p>
        </p:txBody>
      </p:sp>
      <p:pic>
        <p:nvPicPr>
          <p:cNvPr id="3073" name="8 Imagen" descr="Descripción: Dia-Muert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720085"/>
            <a:ext cx="2880320" cy="52790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1804" y="481890"/>
            <a:ext cx="6034372"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Conserva mucha influencia prehispánica, las encontramos en las Delegaciones políticas de Xochimilco y Tláhuac, en el Barrio de Mixquic, en la ciudad de México, en el estado de Michoacán, las ceremonias importantes las encontraremos en Pátzcuaro, especialmente en la isla de Janitzio, igualmente importantes son las ceremonias que se hacen en Tehuantepec, Oaxaca y en </a:t>
            </a:r>
            <a:r>
              <a:rPr kumimoji="0" lang="es-MX" sz="1600" b="1" i="0" u="none" strike="noStrike" cap="none" normalizeH="0" baseline="0" dirty="0" err="1">
                <a:ln>
                  <a:noFill/>
                </a:ln>
                <a:solidFill>
                  <a:schemeClr val="bg1"/>
                </a:solidFill>
                <a:effectLst/>
                <a:latin typeface="Arial" pitchFamily="34" charset="0"/>
                <a:ea typeface="Times New Roman" pitchFamily="18" charset="0"/>
                <a:cs typeface="Arial" pitchFamily="34" charset="0"/>
              </a:rPr>
              <a:t>Cuetzalan</a:t>
            </a:r>
            <a:r>
              <a:rPr kumimoji="0" lang="es-MX"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 Puebla. Cada elemento del altar de muertos, tiene su propio significado, las flores de Cempasúchil por ejemplo se colocan para que el perfume de los pétalos forme un camino de bienvenida para que los espíritus regresen a casa. En la actualidad tenemos un sentimiento especial ante el fenómeno natural que es la muerte y el dolor que nos produce. El desprecio, el miedo y el dolor que sentimos hacia la muerte se unen al culto que le profesamos. Se convierte en una venganza a la vida, porque nos libera de las vanidades con las que vivimos y nos convierte a todos por igual en un montón de huesos. Es entonces cuando la muerte se vuelve jocosa e irónica, la llamamos la “calaca”, “huesuda”, “dentona”, “la flaca”, “la parca”, etc., (más de cincuenta nombres diferentes). Estas expresiones nos permiten jugar y en tono de burla  hacer refranes y versos a los cuales denominamos “calaveritas”</a:t>
            </a:r>
            <a:endParaRPr kumimoji="0" lang="es-MX" sz="1600" b="1" i="0" u="none" strike="noStrike" cap="none" normalizeH="0" baseline="0" dirty="0">
              <a:ln>
                <a:noFill/>
              </a:ln>
              <a:solidFill>
                <a:schemeClr val="bg1"/>
              </a:solidFill>
              <a:effectLst/>
              <a:latin typeface="Arial" pitchFamily="34" charset="0"/>
              <a:cs typeface="Arial" pitchFamily="34" charset="0"/>
            </a:endParaRP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4971"/>
            <a:ext cx="9324528" cy="603029"/>
          </a:xfrm>
          <a:prstGeom prst="rect">
            <a:avLst/>
          </a:prstGeom>
        </p:spPr>
      </p:pic>
      <p:sp>
        <p:nvSpPr>
          <p:cNvPr id="2" name="1 Rectángulo"/>
          <p:cNvSpPr/>
          <p:nvPr/>
        </p:nvSpPr>
        <p:spPr>
          <a:xfrm>
            <a:off x="251520" y="148883"/>
            <a:ext cx="5760639" cy="32417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1600" b="1" dirty="0">
                <a:solidFill>
                  <a:schemeClr val="bg1"/>
                </a:solidFill>
                <a:latin typeface="Arial" pitchFamily="34" charset="0"/>
                <a:ea typeface="Times New Roman" pitchFamily="18" charset="0"/>
                <a:cs typeface="Arial" pitchFamily="34" charset="0"/>
              </a:rPr>
              <a:t>LA CELEBRACIÓN EN LA ACTUALIDAD</a:t>
            </a:r>
            <a:endParaRPr lang="es-MX" sz="1600" dirty="0">
              <a:solidFill>
                <a:schemeClr val="bg1"/>
              </a:solidFill>
            </a:endParaRPr>
          </a:p>
        </p:txBody>
      </p:sp>
    </p:spTree>
    <p:extLst>
      <p:ext uri="{BB962C8B-B14F-4D97-AF65-F5344CB8AC3E}">
        <p14:creationId xmlns:p14="http://schemas.microsoft.com/office/powerpoint/2010/main" val="374749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21 Imagen" descr="Descripción: 4_e9567cc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3068960"/>
            <a:ext cx="8328221"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70829" y="616620"/>
            <a:ext cx="84249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Los mayas, zoques y chiapanecas, que conforman la actual cultura de Chiapas, ya honraban y rendían culto a sus muertos desde la antigüedad. Es decir, la mayoría de los pueblos indios de Chiapas rendía culto a la muerte, a la santísima muerte. Los indios llevaban ofrendas a sus difuntos alumbrados con teas encendidas, alzando los brazos les ofrecían alimentos y bebidas, e inciensos. Con la llegada de la Conquista española (1524-1528) y posterior colonización (1528-1560), más la evangelización de los indios en la fe católica, surgieron los festejos a los muertos y los altares de las ofrendas modernas. En el siglo IX el papa Gregorio IV había hecho oficial el festejo de los difuntos para recordarlos y honrarlos.</a:t>
            </a:r>
            <a:endParaRPr kumimoji="0" lang="es-MX" sz="1600" b="1" i="0" u="none" strike="noStrike" cap="none" normalizeH="0" baseline="0" dirty="0">
              <a:ln>
                <a:noFill/>
              </a:ln>
              <a:solidFill>
                <a:schemeClr val="bg1"/>
              </a:solidFill>
              <a:effectLst/>
              <a:latin typeface="Arial" pitchFamily="34" charset="0"/>
              <a:cs typeface="Arial" pitchFamily="34" charset="0"/>
            </a:endParaRP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27353" y="6254971"/>
            <a:ext cx="9225167" cy="603029"/>
          </a:xfrm>
          <a:prstGeom prst="rect">
            <a:avLst/>
          </a:prstGeom>
        </p:spPr>
      </p:pic>
      <p:sp>
        <p:nvSpPr>
          <p:cNvPr id="2" name="1 Rectángulo"/>
          <p:cNvSpPr/>
          <p:nvPr/>
        </p:nvSpPr>
        <p:spPr>
          <a:xfrm>
            <a:off x="467543" y="152053"/>
            <a:ext cx="3631041" cy="4645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pPr>
            <a:r>
              <a:rPr lang="es-MX" sz="1600" b="1" dirty="0">
                <a:solidFill>
                  <a:schemeClr val="bg1"/>
                </a:solidFill>
                <a:latin typeface="Arial" pitchFamily="34" charset="0"/>
                <a:ea typeface="Times New Roman" pitchFamily="18" charset="0"/>
                <a:cs typeface="Arial" pitchFamily="34" charset="0"/>
              </a:rPr>
              <a:t>RESEÑA HISTORICA DE CHIAPAS</a:t>
            </a:r>
            <a:endParaRPr lang="es-MX"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5014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8352928" cy="3293209"/>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Para los indígenas chiapanecos no existía, dentro de su cosmovisión, el término morir; solamente la concepción de "sueño temporal" (muerte chiquita) y "sueño eterno" (muerte grande). En términos generales, puede decirse que los tres grupos étnicos de Chiapas de origen maya, zoque y chiapaneca festejan más o menos igual a sus muertos. Las únicas diferencias son las geográficas o de forma. En algunos pueblos los altares lo constituyen las propias tumbas; y en otros, se construyen altares tomando como base la mesa dedicada a los santos. De acuerdo con las tradiciones y costumbres, étnicas y populares, los seres vivos esperan con ansia los días 1 y 2 de noviembre de cada año para honrar con ofrendas, altares y oraciones, a las almas chicas y grandes (ánimas) que vienen a visitar a sus familias. Las almas chicas llegan a las 12:00 del 31 de octubre y se retiran a las 12:00 horas del 1 de noviembre; hora y fecha en que llegan las almas grandes, para retirarse el día 2. </a:t>
            </a:r>
          </a:p>
        </p:txBody>
      </p:sp>
      <p:pic>
        <p:nvPicPr>
          <p:cNvPr id="3" name="9 Imagen" descr="m.jpg"/>
          <p:cNvPicPr/>
          <p:nvPr/>
        </p:nvPicPr>
        <p:blipFill>
          <a:blip r:embed="rId2" cstate="print"/>
          <a:stretch>
            <a:fillRect/>
          </a:stretch>
        </p:blipFill>
        <p:spPr>
          <a:xfrm>
            <a:off x="611560" y="3697873"/>
            <a:ext cx="8064896" cy="2323416"/>
          </a:xfrm>
          <a:prstGeom prst="rect">
            <a:avLst/>
          </a:prstGeom>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11654" y="6254971"/>
            <a:ext cx="9312874" cy="603029"/>
          </a:xfrm>
          <a:prstGeom prst="rect">
            <a:avLst/>
          </a:prstGeom>
        </p:spPr>
      </p:pic>
    </p:spTree>
    <p:extLst>
      <p:ext uri="{BB962C8B-B14F-4D97-AF65-F5344CB8AC3E}">
        <p14:creationId xmlns:p14="http://schemas.microsoft.com/office/powerpoint/2010/main" val="132989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33368" y="1023114"/>
            <a:ext cx="8496944" cy="4278094"/>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Coordinarse con las instancias y dependencias a fines que coadyuven en aplicar medidas preventivas de seguridad durante la celebración.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Desarrollar campañas de difusión, con objeto de concientizar a la ciudadanía en la cultura de prevención y seguridad.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Establecer vínculos de colaboración, coordinación y comunicación con autoridades y dependencias de los tres niveles de gobierno, así como los sectores social y privado.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El personal del servicio de vigilancia móvil, deberá proporcionar información, auxilio y apoyo a quien lo requiera, dirigiéndose con respeto al solicitante, aplicación de sanciones cuando se cometan faltas al reglamento de tránsito, que pongan en peligro la circulación y la integridad física de los usuarios.</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El personal comisionado, deberá realizar rondines y proporcionará información a los visitantes, con el objeto de inhibir la presencia de delincuentes en las mismas. </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19681" y="6244401"/>
            <a:ext cx="9232839" cy="603029"/>
          </a:xfrm>
          <a:prstGeom prst="rect">
            <a:avLst/>
          </a:prstGeom>
        </p:spPr>
      </p:pic>
      <p:sp>
        <p:nvSpPr>
          <p:cNvPr id="4" name="3 Rectángulo"/>
          <p:cNvSpPr/>
          <p:nvPr/>
        </p:nvSpPr>
        <p:spPr>
          <a:xfrm>
            <a:off x="539552" y="260648"/>
            <a:ext cx="2736304"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LINEAS DE ACCIÓN </a:t>
            </a:r>
          </a:p>
        </p:txBody>
      </p:sp>
    </p:spTree>
    <p:extLst>
      <p:ext uri="{BB962C8B-B14F-4D97-AF65-F5344CB8AC3E}">
        <p14:creationId xmlns:p14="http://schemas.microsoft.com/office/powerpoint/2010/main" val="325418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8784976" cy="6001643"/>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anose="020B0604020202020204" pitchFamily="34" charset="0"/>
                <a:ea typeface="Roboto" pitchFamily="2" charset="0"/>
                <a:cs typeface="Arial" panose="020B0604020202020204" pitchFamily="34" charset="0"/>
              </a:rPr>
              <a:t>Establecimiento de medidas de seguridad a fin de prevenir actos delictivos; incremento en la fuerza operativa desplegada en cabeceras municipales de importancia, reforzamiento de la vigilancia en panteones y lugares de culto. </a:t>
            </a:r>
          </a:p>
          <a:p>
            <a:pPr algn="just"/>
            <a:r>
              <a:rPr lang="es-MX" sz="1600" b="1" dirty="0">
                <a:solidFill>
                  <a:schemeClr val="bg1"/>
                </a:solidFill>
                <a:latin typeface="Arial" panose="020B0604020202020204" pitchFamily="34" charset="0"/>
                <a:ea typeface="Roboto" pitchFamily="2" charset="0"/>
                <a:cs typeface="Arial" panose="020B0604020202020204" pitchFamily="34" charset="0"/>
              </a:rPr>
              <a:t> </a:t>
            </a:r>
          </a:p>
          <a:p>
            <a:pPr marL="285750" lvl="0" indent="-285750" algn="just">
              <a:buFont typeface="Arial" pitchFamily="34" charset="0"/>
              <a:buChar char="•"/>
            </a:pPr>
            <a:r>
              <a:rPr lang="es-MX" sz="1600" b="1" dirty="0">
                <a:solidFill>
                  <a:schemeClr val="bg1"/>
                </a:solidFill>
                <a:latin typeface="Arial" panose="020B0604020202020204" pitchFamily="34" charset="0"/>
                <a:ea typeface="Roboto" pitchFamily="2" charset="0"/>
                <a:cs typeface="Arial" panose="020B0604020202020204" pitchFamily="34" charset="0"/>
              </a:rPr>
              <a:t>Instalar módulos de información, asesoría y quejas en puntos fijos, para proporcionar orientación, auxilio y asesoramiento en prevención del delito, así como la colocación de puestos de auxilio, en las autopistas y tramos carreteros con mayor afluencia vehicular, otorgando los siguientes servicios: </a:t>
            </a:r>
          </a:p>
          <a:p>
            <a:pPr algn="just"/>
            <a:r>
              <a:rPr lang="es-MX" sz="1600" b="1" dirty="0">
                <a:solidFill>
                  <a:schemeClr val="bg1"/>
                </a:solidFill>
                <a:latin typeface="Arial" panose="020B0604020202020204" pitchFamily="34" charset="0"/>
                <a:ea typeface="Roboto" pitchFamily="2" charset="0"/>
                <a:cs typeface="Arial" panose="020B0604020202020204" pitchFamily="34" charset="0"/>
              </a:rPr>
              <a:t> </a:t>
            </a:r>
          </a:p>
          <a:p>
            <a:pPr marL="342900" indent="-342900" algn="just">
              <a:buAutoNum type="alphaLcParenR"/>
            </a:pPr>
            <a:r>
              <a:rPr lang="es-MX" sz="1600" b="1" dirty="0">
                <a:solidFill>
                  <a:schemeClr val="bg1"/>
                </a:solidFill>
                <a:latin typeface="Arial" panose="020B0604020202020204" pitchFamily="34" charset="0"/>
                <a:ea typeface="Roboto" pitchFamily="2" charset="0"/>
                <a:cs typeface="Arial" panose="020B0604020202020204" pitchFamily="34" charset="0"/>
              </a:rPr>
              <a:t>Grúas y mecánicos.</a:t>
            </a:r>
          </a:p>
          <a:p>
            <a:pPr marL="342900" indent="-342900" algn="just">
              <a:buAutoNum type="alphaLcParenR"/>
            </a:pPr>
            <a:endParaRPr lang="es-MX" sz="1600" b="1" dirty="0">
              <a:solidFill>
                <a:schemeClr val="bg1"/>
              </a:solidFill>
              <a:latin typeface="Arial" panose="020B0604020202020204" pitchFamily="34" charset="0"/>
              <a:ea typeface="Roboto" pitchFamily="2" charset="0"/>
              <a:cs typeface="Arial" panose="020B0604020202020204" pitchFamily="34" charset="0"/>
            </a:endParaRPr>
          </a:p>
          <a:p>
            <a:pPr marL="342900" indent="-342900" algn="just">
              <a:buAutoNum type="alphaLcParenR"/>
            </a:pPr>
            <a:r>
              <a:rPr lang="es-MX" sz="1600" b="1" dirty="0">
                <a:solidFill>
                  <a:schemeClr val="bg1"/>
                </a:solidFill>
                <a:latin typeface="Arial" panose="020B0604020202020204" pitchFamily="34" charset="0"/>
                <a:ea typeface="Roboto" pitchFamily="2" charset="0"/>
                <a:cs typeface="Arial" panose="020B0604020202020204" pitchFamily="34" charset="0"/>
              </a:rPr>
              <a:t>Ambulancias de servicios médicos y primeros auxilios en los puntos de mayor afluencia vehicular con el apoyo de las Coordinaciones Regionales, </a:t>
            </a:r>
            <a:r>
              <a:rPr lang="es-MX" sz="1600" b="1" dirty="0" err="1">
                <a:solidFill>
                  <a:schemeClr val="bg1"/>
                </a:solidFill>
                <a:latin typeface="Arial" panose="020B0604020202020204" pitchFamily="34" charset="0"/>
                <a:ea typeface="Roboto" pitchFamily="2" charset="0"/>
                <a:cs typeface="Arial" panose="020B0604020202020204" pitchFamily="34" charset="0"/>
              </a:rPr>
              <a:t>CRPCyB</a:t>
            </a:r>
            <a:r>
              <a:rPr lang="es-MX" sz="1600" b="1" dirty="0">
                <a:solidFill>
                  <a:schemeClr val="bg1"/>
                </a:solidFill>
                <a:latin typeface="Arial" panose="020B0604020202020204" pitchFamily="34" charset="0"/>
                <a:ea typeface="Roboto" pitchFamily="2" charset="0"/>
                <a:cs typeface="Arial" panose="020B0604020202020204" pitchFamily="34" charset="0"/>
              </a:rPr>
              <a:t> y Coordinaciones Municipales de Protección Civil.</a:t>
            </a:r>
          </a:p>
          <a:p>
            <a:pPr marL="342900" indent="-342900" algn="just">
              <a:buAutoNum type="alphaLcParenR"/>
            </a:pPr>
            <a:endParaRPr lang="es-MX" sz="1600" b="1" dirty="0">
              <a:solidFill>
                <a:schemeClr val="bg1"/>
              </a:solidFill>
              <a:latin typeface="Arial" panose="020B0604020202020204" pitchFamily="34" charset="0"/>
              <a:ea typeface="Roboto" pitchFamily="2" charset="0"/>
              <a:cs typeface="Arial" panose="020B0604020202020204" pitchFamily="34" charset="0"/>
            </a:endParaRPr>
          </a:p>
          <a:p>
            <a:pPr marL="342900" indent="-342900" algn="just">
              <a:buAutoNum type="alphaLcParenR"/>
            </a:pPr>
            <a:r>
              <a:rPr lang="es-MX" sz="1600" b="1" dirty="0">
                <a:solidFill>
                  <a:schemeClr val="bg1"/>
                </a:solidFill>
                <a:latin typeface="Arial" panose="020B0604020202020204" pitchFamily="34" charset="0"/>
                <a:ea typeface="Roboto" pitchFamily="2" charset="0"/>
                <a:cs typeface="Arial" panose="020B0604020202020204" pitchFamily="34" charset="0"/>
              </a:rPr>
              <a:t>Grupos Voluntarios organizados de radio comunicación. </a:t>
            </a:r>
          </a:p>
          <a:p>
            <a:pPr algn="just"/>
            <a:endParaRPr lang="es-MX" sz="1600" b="1" dirty="0">
              <a:solidFill>
                <a:schemeClr val="bg1"/>
              </a:solidFill>
              <a:latin typeface="Arial" panose="020B0604020202020204" pitchFamily="34" charset="0"/>
              <a:ea typeface="Roboto" pitchFamily="2" charset="0"/>
              <a:cs typeface="Arial" panose="020B0604020202020204" pitchFamily="34" charset="0"/>
            </a:endParaRPr>
          </a:p>
          <a:p>
            <a:pPr marL="285750" lvl="0" indent="-285750" algn="just">
              <a:buFont typeface="Arial" pitchFamily="34" charset="0"/>
              <a:buChar char="•"/>
            </a:pPr>
            <a:r>
              <a:rPr lang="es-MX" sz="1600" b="1" dirty="0">
                <a:solidFill>
                  <a:schemeClr val="bg1"/>
                </a:solidFill>
                <a:latin typeface="Arial" panose="020B0604020202020204" pitchFamily="34" charset="0"/>
                <a:ea typeface="Roboto" pitchFamily="2" charset="0"/>
                <a:cs typeface="Arial" panose="020B0604020202020204" pitchFamily="34" charset="0"/>
              </a:rPr>
              <a:t>Las instancias responsables de brindar seguridad a la población, coordinarán esfuerzos para la prevención del delito y accidentes automovilísticos (Policía Estatal Preventiva, Policía Estatal de Caminos, Policía de Tránsito del Estado y Protección Civil), a través de la vinculación institucional de las dependencias, entidades, instituciones y organismos del sector Estatal y Municipal, contemplándose la instalación de un Centro de Operaciones y comunicaciones, que permitirá atender las solicitudes de apoyo de los vacacionistas. </a:t>
            </a:r>
            <a:endParaRPr lang="es-MX" dirty="0"/>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7849" y="6258256"/>
            <a:ext cx="9260369" cy="603029"/>
          </a:xfrm>
          <a:prstGeom prst="rect">
            <a:avLst/>
          </a:prstGeom>
        </p:spPr>
      </p:pic>
    </p:spTree>
    <p:extLst>
      <p:ext uri="{BB962C8B-B14F-4D97-AF65-F5344CB8AC3E}">
        <p14:creationId xmlns:p14="http://schemas.microsoft.com/office/powerpoint/2010/main" val="3955448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548680"/>
            <a:ext cx="8712968" cy="4524315"/>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Se implementarán programas operativos específicos de acuerdo a su ámbito y marco de atribuciones en coordinación con las Unidades Municipales de Protección Civil, aplicando estrategias apropiadas para las acciones preventivas de seguridad y auxilio.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Se proporcionarán servicios de asistencia médica, pre‐hospitalaria y de primeros auxilios en los centros de Salud y Hospitales, en caso de requerirse, contando para ello con personal médico, paramédico y de enfermería, así como ambulancias y unidades de emergencia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Localización de personas extraviadas.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Atención a conductores por descomposturas mecánicas y asistencia en el camino (Ángeles Verdes).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Acciones de coordinación y vinculación interinstitucional. </a:t>
            </a:r>
          </a:p>
          <a:p>
            <a:pPr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Operación de un centro de operaciones las 24 horas.</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423639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018815"/>
            <a:ext cx="8280920" cy="1600438"/>
          </a:xfrm>
          <a:prstGeom prst="rect">
            <a:avLst/>
          </a:prstGeom>
          <a:noFill/>
        </p:spPr>
        <p:txBody>
          <a:bodyPr wrap="square" rtlCol="0">
            <a:spAutoFit/>
          </a:bodyPr>
          <a:lstStyle/>
          <a:p>
            <a:pPr marL="285750" indent="-285750">
              <a:buFont typeface="Arial" panose="020B0604020202020204" pitchFamily="34" charset="0"/>
              <a:buChar char="•"/>
            </a:pPr>
            <a:r>
              <a:rPr lang="es-MX" sz="1600" b="1" dirty="0">
                <a:solidFill>
                  <a:schemeClr val="bg1"/>
                </a:solidFill>
                <a:latin typeface="Arial" pitchFamily="34" charset="0"/>
                <a:cs typeface="Arial" pitchFamily="34" charset="0"/>
              </a:rPr>
              <a:t>Secretaría de la Defensa Nacional (VII Región Militar)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Marina (XIV Zona Naval Militar)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Secretaria de Economía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Turismo (Ángeles Verdes 078)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Comunicaciones y Transportes/ Centro SCT Chiapas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Comunicaciones y Transportes/ Administración Portuaria Integral. </a:t>
            </a:r>
          </a:p>
        </p:txBody>
      </p:sp>
      <p:pic>
        <p:nvPicPr>
          <p:cNvPr id="9218" name="Picture 2" descr="https://scontent-iad3-1.xx.fbcdn.net/v/t1.0-9/13900298_1185478418139990_4717659427171566178_n.jpg?oh=d3a05c770e0b632662b36afe9b7105be&amp;oe=5850ACF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780928"/>
            <a:ext cx="8352928"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356" y="6254971"/>
            <a:ext cx="9252164" cy="603029"/>
          </a:xfrm>
          <a:prstGeom prst="rect">
            <a:avLst/>
          </a:prstGeom>
        </p:spPr>
      </p:pic>
      <p:sp>
        <p:nvSpPr>
          <p:cNvPr id="3" name="2 Rectángulo"/>
          <p:cNvSpPr/>
          <p:nvPr/>
        </p:nvSpPr>
        <p:spPr>
          <a:xfrm>
            <a:off x="395536" y="260648"/>
            <a:ext cx="5400600"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s-MX" sz="1600" b="1" dirty="0">
                <a:latin typeface="Arial" pitchFamily="34" charset="0"/>
                <a:cs typeface="Arial" pitchFamily="34" charset="0"/>
              </a:rPr>
              <a:t>PARTICIPANTES</a:t>
            </a:r>
          </a:p>
          <a:p>
            <a:r>
              <a:rPr lang="es-MX" sz="1600" b="1" dirty="0">
                <a:latin typeface="Arial" pitchFamily="34" charset="0"/>
                <a:cs typeface="Arial" pitchFamily="34" charset="0"/>
              </a:rPr>
              <a:t>DEPENDENCIAS Y ORGANISMOS SECTOR FEDERAL </a:t>
            </a:r>
          </a:p>
        </p:txBody>
      </p:sp>
    </p:spTree>
    <p:extLst>
      <p:ext uri="{BB962C8B-B14F-4D97-AF65-F5344CB8AC3E}">
        <p14:creationId xmlns:p14="http://schemas.microsoft.com/office/powerpoint/2010/main" val="253366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944141"/>
            <a:ext cx="8496944" cy="1569660"/>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México es un país con muchas riquezas culturales, y el estado de Chiapas no es la excepción. Es por ello, que el presente documento contiene algunos aspectos importantes que deben ser conocidos por la población chiapaneca, las autoridades, instituciones, organismos de respuesta, sector educativo, líderes comunitarios, durante estas fiestas de Día de Muertos, como medida de protección a la ciudadanía, lo que permitirá la mitigación de accidentes.</a:t>
            </a:r>
            <a:endParaRPr lang="es-MX" sz="1600" dirty="0">
              <a:solidFill>
                <a:schemeClr val="bg1"/>
              </a:solidFill>
              <a:latin typeface="Arial" pitchFamily="34" charset="0"/>
              <a:cs typeface="Arial" pitchFamily="34" charset="0"/>
            </a:endParaRP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22773" y="6285965"/>
            <a:ext cx="9229747" cy="603029"/>
          </a:xfrm>
          <a:prstGeom prst="rect">
            <a:avLst/>
          </a:prstGeom>
        </p:spPr>
      </p:pic>
      <p:sp>
        <p:nvSpPr>
          <p:cNvPr id="3" name="2 Rectángulo"/>
          <p:cNvSpPr/>
          <p:nvPr/>
        </p:nvSpPr>
        <p:spPr>
          <a:xfrm>
            <a:off x="2267744" y="224644"/>
            <a:ext cx="4320480" cy="5040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b="1" dirty="0">
                <a:latin typeface="Arial" pitchFamily="34" charset="0"/>
                <a:cs typeface="Arial" pitchFamily="34" charset="0"/>
              </a:rPr>
              <a:t>CELEBRACIÓN DE DÍA DE MUERTOS</a:t>
            </a:r>
            <a:endParaRPr lang="es-MX" dirty="0">
              <a:latin typeface="Arial" pitchFamily="34" charset="0"/>
              <a:cs typeface="Arial" pitchFamily="34" charset="0"/>
            </a:endParaRPr>
          </a:p>
        </p:txBody>
      </p:sp>
      <p:pic>
        <p:nvPicPr>
          <p:cNvPr id="1026" name="Picture 2" descr="C:\Users\SFP-EM-16\Desktop\San-Juan-Chamula-2-720x540.jpg"/>
          <p:cNvPicPr>
            <a:picLocks noChangeAspect="1" noChangeArrowheads="1"/>
          </p:cNvPicPr>
          <p:nvPr/>
        </p:nvPicPr>
        <p:blipFill>
          <a:blip r:embed="rId3" cstate="print"/>
          <a:srcRect/>
          <a:stretch>
            <a:fillRect/>
          </a:stretch>
        </p:blipFill>
        <p:spPr bwMode="auto">
          <a:xfrm>
            <a:off x="1143000" y="2651762"/>
            <a:ext cx="6858000" cy="3456384"/>
          </a:xfrm>
          <a:prstGeom prst="rect">
            <a:avLst/>
          </a:prstGeom>
          <a:noFill/>
        </p:spPr>
      </p:pic>
    </p:spTree>
    <p:extLst>
      <p:ext uri="{BB962C8B-B14F-4D97-AF65-F5344CB8AC3E}">
        <p14:creationId xmlns:p14="http://schemas.microsoft.com/office/powerpoint/2010/main" val="998329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4612" y="188640"/>
            <a:ext cx="8496944" cy="2585323"/>
          </a:xfrm>
          <a:prstGeom prst="rect">
            <a:avLst/>
          </a:prstGeom>
          <a:noFill/>
        </p:spPr>
        <p:txBody>
          <a:bodyPr wrap="square" rtlCol="0">
            <a:spAutoFit/>
          </a:bodyPr>
          <a:lstStyle/>
          <a:p>
            <a:pPr marL="285750" indent="-285750" algn="just">
              <a:buFont typeface="Arial" pitchFamily="34" charset="0"/>
              <a:buChar char="•"/>
            </a:pPr>
            <a:r>
              <a:rPr lang="es-MX" b="1" dirty="0">
                <a:solidFill>
                  <a:schemeClr val="bg1"/>
                </a:solidFill>
                <a:latin typeface="Arial" pitchFamily="34" charset="0"/>
                <a:cs typeface="Arial" pitchFamily="34" charset="0"/>
              </a:rPr>
              <a:t>Secretaría de Salud </a:t>
            </a:r>
          </a:p>
          <a:p>
            <a:pPr marL="285750" indent="-285750" algn="just">
              <a:buFont typeface="Arial" pitchFamily="34" charset="0"/>
              <a:buChar char="•"/>
            </a:pPr>
            <a:r>
              <a:rPr lang="es-MX" b="1" dirty="0">
                <a:solidFill>
                  <a:schemeClr val="bg1"/>
                </a:solidFill>
                <a:latin typeface="Arial" pitchFamily="34" charset="0"/>
                <a:cs typeface="Arial" pitchFamily="34" charset="0"/>
              </a:rPr>
              <a:t>Secretaría del Trabajo y Previsión Social </a:t>
            </a:r>
          </a:p>
          <a:p>
            <a:pPr marL="285750" indent="-285750" algn="just">
              <a:buFont typeface="Arial" pitchFamily="34" charset="0"/>
              <a:buChar char="•"/>
            </a:pPr>
            <a:r>
              <a:rPr lang="es-MX" b="1" dirty="0">
                <a:solidFill>
                  <a:schemeClr val="bg1"/>
                </a:solidFill>
                <a:latin typeface="Arial" pitchFamily="34" charset="0"/>
                <a:cs typeface="Arial" pitchFamily="34" charset="0"/>
              </a:rPr>
              <a:t>Procuraduría General de la República </a:t>
            </a:r>
          </a:p>
          <a:p>
            <a:pPr marL="285750" indent="-285750" algn="just">
              <a:buFont typeface="Arial" pitchFamily="34" charset="0"/>
              <a:buChar char="•"/>
            </a:pPr>
            <a:r>
              <a:rPr lang="es-MX" b="1" dirty="0">
                <a:solidFill>
                  <a:schemeClr val="bg1"/>
                </a:solidFill>
                <a:latin typeface="Arial" pitchFamily="34" charset="0"/>
                <a:cs typeface="Arial" pitchFamily="34" charset="0"/>
              </a:rPr>
              <a:t>Instituto Mexicano del Seguro Social </a:t>
            </a:r>
          </a:p>
          <a:p>
            <a:pPr marL="285750" indent="-285750" algn="just">
              <a:buFont typeface="Arial" pitchFamily="34" charset="0"/>
              <a:buChar char="•"/>
            </a:pPr>
            <a:r>
              <a:rPr lang="es-MX" b="1" dirty="0">
                <a:solidFill>
                  <a:schemeClr val="bg1"/>
                </a:solidFill>
                <a:latin typeface="Arial" pitchFamily="34" charset="0"/>
                <a:cs typeface="Arial" pitchFamily="34" charset="0"/>
              </a:rPr>
              <a:t>ISSSTE </a:t>
            </a:r>
          </a:p>
          <a:p>
            <a:pPr marL="285750" indent="-285750" algn="just">
              <a:buFont typeface="Arial" pitchFamily="34" charset="0"/>
              <a:buChar char="•"/>
            </a:pPr>
            <a:r>
              <a:rPr lang="es-MX" b="1" dirty="0">
                <a:solidFill>
                  <a:schemeClr val="bg1"/>
                </a:solidFill>
                <a:latin typeface="Arial" pitchFamily="34" charset="0"/>
                <a:cs typeface="Arial" pitchFamily="34" charset="0"/>
              </a:rPr>
              <a:t>Policía Federal Preventiva (Secretaría de Seguridad Pública) </a:t>
            </a:r>
          </a:p>
          <a:p>
            <a:pPr marL="285750" indent="-285750" algn="just">
              <a:buFont typeface="Arial" pitchFamily="34" charset="0"/>
              <a:buChar char="•"/>
            </a:pPr>
            <a:r>
              <a:rPr lang="es-MX" b="1" dirty="0">
                <a:solidFill>
                  <a:schemeClr val="bg1"/>
                </a:solidFill>
                <a:latin typeface="Arial" pitchFamily="34" charset="0"/>
                <a:cs typeface="Arial" pitchFamily="34" charset="0"/>
              </a:rPr>
              <a:t>Caminos Y Puentes Federales De Ingresos Y Servicios Conexos (CAPUFE) </a:t>
            </a:r>
          </a:p>
          <a:p>
            <a:pPr marL="285750" indent="-285750" algn="just">
              <a:buFont typeface="Arial" pitchFamily="34" charset="0"/>
              <a:buChar char="•"/>
            </a:pPr>
            <a:r>
              <a:rPr lang="es-MX" b="1" dirty="0">
                <a:solidFill>
                  <a:schemeClr val="bg1"/>
                </a:solidFill>
                <a:latin typeface="Arial" pitchFamily="34" charset="0"/>
                <a:cs typeface="Arial" pitchFamily="34" charset="0"/>
              </a:rPr>
              <a:t>Procuraduría Federal Del Consumidor (PROFECO)</a:t>
            </a:r>
          </a:p>
        </p:txBody>
      </p:sp>
      <p:pic>
        <p:nvPicPr>
          <p:cNvPr id="10242" name="Picture 2" descr="https://scontent-iad3-1.xx.fbcdn.net/v/t1.0-9/13887024_1182864488401383_2571727729243867436_n.jpg?oh=578bc247bffa598b588548e2dd591222&amp;oe=58554D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52937"/>
            <a:ext cx="8284012"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8562" y="6283602"/>
            <a:ext cx="9315966" cy="603029"/>
          </a:xfrm>
          <a:prstGeom prst="rect">
            <a:avLst/>
          </a:prstGeom>
        </p:spPr>
      </p:pic>
    </p:spTree>
    <p:extLst>
      <p:ext uri="{BB962C8B-B14F-4D97-AF65-F5344CB8AC3E}">
        <p14:creationId xmlns:p14="http://schemas.microsoft.com/office/powerpoint/2010/main" val="293000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836712"/>
            <a:ext cx="4320480" cy="4801314"/>
          </a:xfrm>
          <a:prstGeom prst="rect">
            <a:avLst/>
          </a:prstGeom>
          <a:noFill/>
        </p:spPr>
        <p:txBody>
          <a:bodyPr wrap="square" rtlCol="0">
            <a:spAutoFit/>
          </a:bodyPr>
          <a:lstStyle/>
          <a:p>
            <a:pPr algn="just"/>
            <a:r>
              <a:rPr lang="es-MX" dirty="0">
                <a:solidFill>
                  <a:schemeClr val="bg1"/>
                </a:solidFill>
              </a:rPr>
              <a:t> </a:t>
            </a:r>
            <a:r>
              <a:rPr lang="es-MX" sz="1600" b="1" dirty="0">
                <a:solidFill>
                  <a:schemeClr val="bg1"/>
                </a:solidFill>
                <a:latin typeface="Arial" pitchFamily="34" charset="0"/>
                <a:cs typeface="Arial" pitchFamily="34" charset="0"/>
              </a:rPr>
              <a:t>Secretaria de Protección Civil.   </a:t>
            </a:r>
          </a:p>
          <a:p>
            <a:pPr algn="just"/>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Secretaria General De Gobierno </a:t>
            </a:r>
          </a:p>
          <a:p>
            <a:pPr algn="just"/>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Consejo Estatal De Seguridad Pública.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Seguridad y Protección Ciudadana. </a:t>
            </a:r>
          </a:p>
          <a:p>
            <a:pPr algn="just"/>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Salud</a:t>
            </a:r>
            <a:r>
              <a:rPr lang="es-MX" sz="1600" dirty="0">
                <a:solidFill>
                  <a:schemeClr val="bg1"/>
                </a:solidFill>
                <a:latin typeface="Arial" pitchFamily="34" charset="0"/>
                <a:cs typeface="Arial" pitchFamily="34" charset="0"/>
              </a:rPr>
              <a:t>. </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Secretaría de Educación</a:t>
            </a:r>
          </a:p>
          <a:p>
            <a:pPr marL="285750" indent="-285750" algn="just">
              <a:buFont typeface="Arial" pitchFamily="34" charset="0"/>
              <a:buChar char="•"/>
            </a:pPr>
            <a:r>
              <a:rPr lang="es-MX" sz="1600" b="1" dirty="0">
                <a:solidFill>
                  <a:schemeClr val="bg1"/>
                </a:solidFill>
                <a:latin typeface="Arial" pitchFamily="34" charset="0"/>
                <a:cs typeface="Arial" pitchFamily="34" charset="0"/>
              </a:rPr>
              <a:t>Secretaria de Turismo</a:t>
            </a:r>
          </a:p>
          <a:p>
            <a:pPr marL="285750" indent="-285750" algn="just">
              <a:buFont typeface="Arial" pitchFamily="34" charset="0"/>
              <a:buChar char="•"/>
            </a:pPr>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Procuraduría de Justicia del Estado </a:t>
            </a:r>
          </a:p>
          <a:p>
            <a:pPr algn="just"/>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ISSTECH </a:t>
            </a:r>
          </a:p>
          <a:p>
            <a:pPr marL="285750" indent="-285750" algn="just">
              <a:buFont typeface="Arial" pitchFamily="34" charset="0"/>
              <a:buChar char="•"/>
            </a:pPr>
            <a:endParaRPr lang="es-MX" sz="1600" b="1" dirty="0">
              <a:solidFill>
                <a:schemeClr val="bg1"/>
              </a:solidFill>
              <a:latin typeface="Arial" pitchFamily="34" charset="0"/>
              <a:cs typeface="Arial" pitchFamily="34" charset="0"/>
            </a:endParaRPr>
          </a:p>
          <a:p>
            <a:pPr marL="285750" indent="-285750" algn="just">
              <a:buFont typeface="Arial" pitchFamily="34" charset="0"/>
              <a:buChar char="•"/>
            </a:pPr>
            <a:r>
              <a:rPr lang="es-MX" sz="1600" b="1" dirty="0">
                <a:solidFill>
                  <a:schemeClr val="bg1"/>
                </a:solidFill>
                <a:latin typeface="Arial" pitchFamily="34" charset="0"/>
                <a:cs typeface="Arial" pitchFamily="34" charset="0"/>
              </a:rPr>
              <a:t>Instituto de Comunicación Social / Sistema Chiapaneco De Radio, Televisión Y Cinematografía </a:t>
            </a:r>
          </a:p>
        </p:txBody>
      </p:sp>
      <p:pic>
        <p:nvPicPr>
          <p:cNvPr id="11266" name="Picture 2" descr="https://scontent-iad3-1.xx.fbcdn.net/v/t1.0-9/13939559_1183100525044446_1123618399381219308_n.jpg?oh=b2c2246f10c186559b0c9a0dbc665201&amp;oe=581725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836712"/>
            <a:ext cx="3959424" cy="3816425"/>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5" name="4 Rectángulo"/>
          <p:cNvSpPr/>
          <p:nvPr/>
        </p:nvSpPr>
        <p:spPr>
          <a:xfrm>
            <a:off x="323528" y="163941"/>
            <a:ext cx="3384376" cy="44510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DEPENDENCIAS ESTATALES </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val="3191877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25860" y="923497"/>
            <a:ext cx="4320480" cy="1323439"/>
          </a:xfrm>
          <a:prstGeom prst="rect">
            <a:avLst/>
          </a:prstGeom>
          <a:noFill/>
        </p:spPr>
        <p:txBody>
          <a:bodyPr wrap="square" rtlCol="0">
            <a:spAutoFit/>
          </a:bodyPr>
          <a:lstStyle/>
          <a:p>
            <a:pPr marL="285750" indent="-285750">
              <a:buFont typeface="Arial" pitchFamily="34" charset="0"/>
              <a:buChar char="•"/>
            </a:pPr>
            <a:r>
              <a:rPr lang="es-MX" sz="1600" b="1" dirty="0">
                <a:solidFill>
                  <a:schemeClr val="bg1"/>
                </a:solidFill>
                <a:latin typeface="Arial" pitchFamily="34" charset="0"/>
                <a:cs typeface="Arial" pitchFamily="34" charset="0"/>
              </a:rPr>
              <a:t>Presidencia Municipal </a:t>
            </a:r>
          </a:p>
          <a:p>
            <a:pPr marL="285750" indent="-285750">
              <a:buFont typeface="Arial" pitchFamily="34" charset="0"/>
              <a:buChar char="•"/>
            </a:pPr>
            <a:r>
              <a:rPr lang="es-MX" sz="1600" b="1" dirty="0">
                <a:solidFill>
                  <a:schemeClr val="bg1"/>
                </a:solidFill>
                <a:latin typeface="Arial" pitchFamily="34" charset="0"/>
                <a:cs typeface="Arial" pitchFamily="34" charset="0"/>
              </a:rPr>
              <a:t>Unidad Municipal de Protección Civil. </a:t>
            </a:r>
          </a:p>
          <a:p>
            <a:pPr marL="285750" indent="-285750">
              <a:buFont typeface="Arial" pitchFamily="34" charset="0"/>
              <a:buChar char="•"/>
            </a:pPr>
            <a:r>
              <a:rPr lang="es-MX" sz="1600" b="1" dirty="0">
                <a:solidFill>
                  <a:schemeClr val="bg1"/>
                </a:solidFill>
                <a:latin typeface="Arial" pitchFamily="34" charset="0"/>
                <a:cs typeface="Arial" pitchFamily="34" charset="0"/>
              </a:rPr>
              <a:t>Agentes Municipales. </a:t>
            </a:r>
          </a:p>
          <a:p>
            <a:pPr marL="285750" indent="-285750">
              <a:buFont typeface="Arial" pitchFamily="34" charset="0"/>
              <a:buChar char="•"/>
            </a:pPr>
            <a:r>
              <a:rPr lang="es-MX" sz="1600" b="1" dirty="0">
                <a:solidFill>
                  <a:schemeClr val="bg1"/>
                </a:solidFill>
                <a:latin typeface="Arial" pitchFamily="34" charset="0"/>
                <a:cs typeface="Arial" pitchFamily="34" charset="0"/>
              </a:rPr>
              <a:t>Dirección de Salud Municipal. </a:t>
            </a:r>
          </a:p>
          <a:p>
            <a:pPr marL="285750" indent="-285750">
              <a:buFont typeface="Arial" pitchFamily="34" charset="0"/>
              <a:buChar char="•"/>
            </a:pPr>
            <a:r>
              <a:rPr lang="es-MX" sz="1600" b="1" dirty="0">
                <a:solidFill>
                  <a:schemeClr val="bg1"/>
                </a:solidFill>
                <a:latin typeface="Arial" pitchFamily="34" charset="0"/>
                <a:cs typeface="Arial" pitchFamily="34" charset="0"/>
              </a:rPr>
              <a:t>Seguridad Pública Municipal.</a:t>
            </a:r>
          </a:p>
        </p:txBody>
      </p:sp>
      <p:pic>
        <p:nvPicPr>
          <p:cNvPr id="12290" name="Picture 2" descr="https://scontent-iad3-1.xx.fbcdn.net/v/t1.0-9/13886971_1182788701742295_5556279590006580089_n.jpg?oh=8fc67c03850c60031458ade6c7ede13f&amp;oe=585AD7C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2420888"/>
            <a:ext cx="6552728" cy="3456383"/>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sp>
        <p:nvSpPr>
          <p:cNvPr id="3" name="2 Rectángulo"/>
          <p:cNvSpPr/>
          <p:nvPr/>
        </p:nvSpPr>
        <p:spPr>
          <a:xfrm>
            <a:off x="647564" y="234755"/>
            <a:ext cx="4176464" cy="4038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a:latin typeface="Arial" pitchFamily="34" charset="0"/>
                <a:cs typeface="Arial" pitchFamily="34" charset="0"/>
              </a:rPr>
              <a:t>H. AYUNTAMIENTOS MUNICIPALES: </a:t>
            </a:r>
          </a:p>
        </p:txBody>
      </p:sp>
    </p:spTree>
    <p:extLst>
      <p:ext uri="{BB962C8B-B14F-4D97-AF65-F5344CB8AC3E}">
        <p14:creationId xmlns:p14="http://schemas.microsoft.com/office/powerpoint/2010/main" val="165575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111" y="891541"/>
            <a:ext cx="4680520" cy="2308324"/>
          </a:xfrm>
          <a:prstGeom prst="rect">
            <a:avLst/>
          </a:prstGeom>
          <a:noFill/>
        </p:spPr>
        <p:txBody>
          <a:bodyPr wrap="square" rtlCol="0">
            <a:spAutoFit/>
          </a:bodyPr>
          <a:lstStyle/>
          <a:p>
            <a:pPr marL="285750" indent="-285750">
              <a:buFont typeface="Arial" pitchFamily="34" charset="0"/>
              <a:buChar char="•"/>
            </a:pPr>
            <a:r>
              <a:rPr lang="es-MX" sz="1600" b="1" dirty="0">
                <a:solidFill>
                  <a:schemeClr val="bg1"/>
                </a:solidFill>
                <a:latin typeface="Arial" pitchFamily="34" charset="0"/>
                <a:cs typeface="Arial" pitchFamily="34" charset="0"/>
              </a:rPr>
              <a:t>Delegación Estatal de Cruz Roja Mexicana.</a:t>
            </a:r>
          </a:p>
          <a:p>
            <a:pPr marL="285750" indent="-285750">
              <a:buFont typeface="Arial" pitchFamily="34" charset="0"/>
              <a:buChar char="•"/>
            </a:pPr>
            <a:endParaRPr lang="es-MX" sz="1600" b="1" dirty="0">
              <a:solidFill>
                <a:schemeClr val="bg1"/>
              </a:solidFill>
              <a:latin typeface="Arial" pitchFamily="34" charset="0"/>
              <a:cs typeface="Arial" pitchFamily="34" charset="0"/>
            </a:endParaRPr>
          </a:p>
          <a:p>
            <a:pPr marL="285750" indent="-285750">
              <a:buFont typeface="Arial" pitchFamily="34" charset="0"/>
              <a:buChar char="•"/>
            </a:pPr>
            <a:r>
              <a:rPr lang="es-MX" sz="1600" b="1" dirty="0">
                <a:solidFill>
                  <a:schemeClr val="bg1"/>
                </a:solidFill>
                <a:latin typeface="Arial" pitchFamily="34" charset="0"/>
                <a:cs typeface="Arial" pitchFamily="34" charset="0"/>
              </a:rPr>
              <a:t>Delegaciones Locales en el Estado.</a:t>
            </a:r>
          </a:p>
          <a:p>
            <a:endParaRPr lang="es-MX" sz="1600" b="1" dirty="0">
              <a:solidFill>
                <a:schemeClr val="bg1"/>
              </a:solidFill>
              <a:latin typeface="Arial" pitchFamily="34" charset="0"/>
              <a:cs typeface="Arial" pitchFamily="34" charset="0"/>
            </a:endParaRPr>
          </a:p>
          <a:p>
            <a:pPr marL="285750" indent="-285750">
              <a:buFont typeface="Arial" pitchFamily="34" charset="0"/>
              <a:buChar char="•"/>
            </a:pPr>
            <a:r>
              <a:rPr lang="es-MX" sz="1600" b="1" dirty="0">
                <a:solidFill>
                  <a:schemeClr val="bg1"/>
                </a:solidFill>
                <a:latin typeface="Arial" pitchFamily="34" charset="0"/>
                <a:cs typeface="Arial" pitchFamily="34" charset="0"/>
              </a:rPr>
              <a:t>H. Cuerpo de Bomberos.</a:t>
            </a:r>
          </a:p>
          <a:p>
            <a:endParaRPr lang="es-MX" sz="1600" b="1" dirty="0">
              <a:solidFill>
                <a:schemeClr val="bg1"/>
              </a:solidFill>
              <a:latin typeface="Arial" pitchFamily="34" charset="0"/>
              <a:cs typeface="Arial" pitchFamily="34" charset="0"/>
            </a:endParaRPr>
          </a:p>
          <a:p>
            <a:pPr marL="285750" indent="-285750">
              <a:buFont typeface="Arial" pitchFamily="34" charset="0"/>
              <a:buChar char="•"/>
            </a:pPr>
            <a:r>
              <a:rPr lang="es-MX" sz="1600" b="1" dirty="0">
                <a:solidFill>
                  <a:schemeClr val="bg1"/>
                </a:solidFill>
                <a:latin typeface="Arial" pitchFamily="34" charset="0"/>
                <a:cs typeface="Arial" pitchFamily="34" charset="0"/>
              </a:rPr>
              <a:t>Comisión Nacional de Rescate.</a:t>
            </a:r>
          </a:p>
          <a:p>
            <a:endParaRPr lang="es-MX" sz="1600" b="1" dirty="0">
              <a:solidFill>
                <a:schemeClr val="bg1"/>
              </a:solidFill>
              <a:latin typeface="Arial" pitchFamily="34" charset="0"/>
              <a:cs typeface="Arial" pitchFamily="34" charset="0"/>
            </a:endParaRPr>
          </a:p>
          <a:p>
            <a:pPr marL="285750" indent="-285750">
              <a:buFont typeface="Arial" pitchFamily="34" charset="0"/>
              <a:buChar char="•"/>
            </a:pPr>
            <a:r>
              <a:rPr lang="es-MX" sz="1600" b="1" dirty="0">
                <a:solidFill>
                  <a:schemeClr val="bg1"/>
                </a:solidFill>
                <a:latin typeface="Arial" pitchFamily="34" charset="0"/>
                <a:cs typeface="Arial" pitchFamily="34" charset="0"/>
              </a:rPr>
              <a:t>Asociación Civil de Rescate.</a:t>
            </a:r>
          </a:p>
        </p:txBody>
      </p:sp>
      <p:pic>
        <p:nvPicPr>
          <p:cNvPr id="14338" name="Picture 2" descr="http://fotos02.levante-emv.com/2015/01/19/646x260/cruz-roj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1207" y="679585"/>
            <a:ext cx="375607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scontent-iad3-1.xx.fbcdn.net/v/t1.0-9/13769489_1173934169294415_5329644912071531185_n.jpg?oh=ef237ef7cebd41d6f6e50dd62f1561f8&amp;oe=585A5B6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770"/>
          <a:stretch/>
        </p:blipFill>
        <p:spPr bwMode="auto">
          <a:xfrm>
            <a:off x="372178" y="3468105"/>
            <a:ext cx="3816424" cy="237890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i.ytimg.com/vi/2KRixIPDAEM/hq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072" b="11903"/>
          <a:stretch/>
        </p:blipFill>
        <p:spPr bwMode="auto">
          <a:xfrm>
            <a:off x="5102912" y="3541433"/>
            <a:ext cx="377436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5 Imagen"/>
          <p:cNvPicPr/>
          <p:nvPr/>
        </p:nvPicPr>
        <p:blipFill rotWithShape="1">
          <a:blip r:embed="rId5"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sp>
        <p:nvSpPr>
          <p:cNvPr id="3" name="2 Rectángulo"/>
          <p:cNvSpPr/>
          <p:nvPr/>
        </p:nvSpPr>
        <p:spPr>
          <a:xfrm>
            <a:off x="372178" y="274979"/>
            <a:ext cx="2232248" cy="5210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SECTOR SOCIAL </a:t>
            </a:r>
          </a:p>
        </p:txBody>
      </p:sp>
    </p:spTree>
    <p:extLst>
      <p:ext uri="{BB962C8B-B14F-4D97-AF65-F5344CB8AC3E}">
        <p14:creationId xmlns:p14="http://schemas.microsoft.com/office/powerpoint/2010/main" val="118639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688373"/>
            <a:ext cx="7344816" cy="338554"/>
          </a:xfrm>
          <a:prstGeom prst="rect">
            <a:avLst/>
          </a:prstGeom>
          <a:noFill/>
        </p:spPr>
        <p:txBody>
          <a:bodyPr wrap="square" rtlCol="0">
            <a:spAutoFit/>
          </a:bodyPr>
          <a:lstStyle/>
          <a:p>
            <a:r>
              <a:rPr lang="es-MX" sz="1600" b="1" dirty="0">
                <a:solidFill>
                  <a:schemeClr val="bg1"/>
                </a:solidFill>
                <a:latin typeface="Arial" pitchFamily="34" charset="0"/>
                <a:cs typeface="Arial" pitchFamily="34" charset="0"/>
              </a:rPr>
              <a:t>Se cuenta con la misma fuerza de tarea del Plan Hidrometeorologico 2016</a:t>
            </a:r>
          </a:p>
        </p:txBody>
      </p:sp>
      <p:graphicFrame>
        <p:nvGraphicFramePr>
          <p:cNvPr id="3" name="2 Tabla"/>
          <p:cNvGraphicFramePr>
            <a:graphicFrameLocks noGrp="1"/>
          </p:cNvGraphicFramePr>
          <p:nvPr>
            <p:extLst>
              <p:ext uri="{D42A27DB-BD31-4B8C-83A1-F6EECF244321}">
                <p14:modId xmlns:p14="http://schemas.microsoft.com/office/powerpoint/2010/main" val="717429432"/>
              </p:ext>
            </p:extLst>
          </p:nvPr>
        </p:nvGraphicFramePr>
        <p:xfrm>
          <a:off x="107505" y="1163657"/>
          <a:ext cx="8928992" cy="5001648"/>
        </p:xfrm>
        <a:graphic>
          <a:graphicData uri="http://schemas.openxmlformats.org/drawingml/2006/table">
            <a:tbl>
              <a:tblPr>
                <a:tableStyleId>{5C22544A-7EE6-4342-B048-85BDC9FD1C3A}</a:tableStyleId>
              </a:tblPr>
              <a:tblGrid>
                <a:gridCol w="2740775">
                  <a:extLst>
                    <a:ext uri="{9D8B030D-6E8A-4147-A177-3AD203B41FA5}">
                      <a16:colId xmlns:a16="http://schemas.microsoft.com/office/drawing/2014/main" val="20000"/>
                    </a:ext>
                  </a:extLst>
                </a:gridCol>
                <a:gridCol w="658542">
                  <a:extLst>
                    <a:ext uri="{9D8B030D-6E8A-4147-A177-3AD203B41FA5}">
                      <a16:colId xmlns:a16="http://schemas.microsoft.com/office/drawing/2014/main" val="20001"/>
                    </a:ext>
                  </a:extLst>
                </a:gridCol>
                <a:gridCol w="501926">
                  <a:extLst>
                    <a:ext uri="{9D8B030D-6E8A-4147-A177-3AD203B41FA5}">
                      <a16:colId xmlns:a16="http://schemas.microsoft.com/office/drawing/2014/main" val="20002"/>
                    </a:ext>
                  </a:extLst>
                </a:gridCol>
                <a:gridCol w="501926">
                  <a:extLst>
                    <a:ext uri="{9D8B030D-6E8A-4147-A177-3AD203B41FA5}">
                      <a16:colId xmlns:a16="http://schemas.microsoft.com/office/drawing/2014/main" val="20003"/>
                    </a:ext>
                  </a:extLst>
                </a:gridCol>
                <a:gridCol w="505699">
                  <a:extLst>
                    <a:ext uri="{9D8B030D-6E8A-4147-A177-3AD203B41FA5}">
                      <a16:colId xmlns:a16="http://schemas.microsoft.com/office/drawing/2014/main" val="20004"/>
                    </a:ext>
                  </a:extLst>
                </a:gridCol>
                <a:gridCol w="501926">
                  <a:extLst>
                    <a:ext uri="{9D8B030D-6E8A-4147-A177-3AD203B41FA5}">
                      <a16:colId xmlns:a16="http://schemas.microsoft.com/office/drawing/2014/main" val="20005"/>
                    </a:ext>
                  </a:extLst>
                </a:gridCol>
                <a:gridCol w="501926">
                  <a:extLst>
                    <a:ext uri="{9D8B030D-6E8A-4147-A177-3AD203B41FA5}">
                      <a16:colId xmlns:a16="http://schemas.microsoft.com/office/drawing/2014/main" val="20006"/>
                    </a:ext>
                  </a:extLst>
                </a:gridCol>
                <a:gridCol w="501926">
                  <a:extLst>
                    <a:ext uri="{9D8B030D-6E8A-4147-A177-3AD203B41FA5}">
                      <a16:colId xmlns:a16="http://schemas.microsoft.com/office/drawing/2014/main" val="20007"/>
                    </a:ext>
                  </a:extLst>
                </a:gridCol>
                <a:gridCol w="501926">
                  <a:extLst>
                    <a:ext uri="{9D8B030D-6E8A-4147-A177-3AD203B41FA5}">
                      <a16:colId xmlns:a16="http://schemas.microsoft.com/office/drawing/2014/main" val="20008"/>
                    </a:ext>
                  </a:extLst>
                </a:gridCol>
                <a:gridCol w="501926">
                  <a:extLst>
                    <a:ext uri="{9D8B030D-6E8A-4147-A177-3AD203B41FA5}">
                      <a16:colId xmlns:a16="http://schemas.microsoft.com/office/drawing/2014/main" val="20009"/>
                    </a:ext>
                  </a:extLst>
                </a:gridCol>
                <a:gridCol w="501926">
                  <a:extLst>
                    <a:ext uri="{9D8B030D-6E8A-4147-A177-3AD203B41FA5}">
                      <a16:colId xmlns:a16="http://schemas.microsoft.com/office/drawing/2014/main" val="20010"/>
                    </a:ext>
                  </a:extLst>
                </a:gridCol>
                <a:gridCol w="506642">
                  <a:extLst>
                    <a:ext uri="{9D8B030D-6E8A-4147-A177-3AD203B41FA5}">
                      <a16:colId xmlns:a16="http://schemas.microsoft.com/office/drawing/2014/main" val="20011"/>
                    </a:ext>
                  </a:extLst>
                </a:gridCol>
                <a:gridCol w="501926">
                  <a:extLst>
                    <a:ext uri="{9D8B030D-6E8A-4147-A177-3AD203B41FA5}">
                      <a16:colId xmlns:a16="http://schemas.microsoft.com/office/drawing/2014/main" val="20012"/>
                    </a:ext>
                  </a:extLst>
                </a:gridCol>
              </a:tblGrid>
              <a:tr h="809111">
                <a:tc>
                  <a:txBody>
                    <a:bodyPr/>
                    <a:lstStyle/>
                    <a:p>
                      <a:pPr algn="ctr" fontAlgn="ctr">
                        <a:lnSpc>
                          <a:spcPct val="115000"/>
                        </a:lnSpc>
                        <a:spcAft>
                          <a:spcPts val="0"/>
                        </a:spcAft>
                      </a:pPr>
                      <a:r>
                        <a:rPr lang="es-ES" sz="700" kern="1200" dirty="0">
                          <a:effectLst/>
                        </a:rPr>
                        <a:t>Dependencias </a:t>
                      </a:r>
                      <a:endParaRPr lang="es-MX" sz="700" dirty="0">
                        <a:effectLst/>
                        <a:latin typeface="Calibri"/>
                        <a:ea typeface="Times New Roman"/>
                        <a:cs typeface="Times New Roman"/>
                      </a:endParaRPr>
                    </a:p>
                  </a:txBody>
                  <a:tcPr marL="1579" marR="1579" marT="1579" marB="0" anchor="ctr"/>
                </a:tc>
                <a:tc>
                  <a:txBody>
                    <a:bodyPr/>
                    <a:lstStyle/>
                    <a:p>
                      <a:pPr algn="ctr" fontAlgn="b">
                        <a:lnSpc>
                          <a:spcPct val="115000"/>
                        </a:lnSpc>
                        <a:spcAft>
                          <a:spcPts val="0"/>
                        </a:spcAft>
                      </a:pPr>
                      <a:r>
                        <a:rPr lang="es-ES" sz="700" kern="1200">
                          <a:effectLst/>
                        </a:rPr>
                        <a:t>Elementos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Ambulancias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Unidad Médica Móvil</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Vehículos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Carro Pipa</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Grúas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Lanchas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Motos \ Cuatrimoto</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Moto Acuática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Aeronaves </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Módulos</a:t>
                      </a:r>
                      <a:endParaRPr lang="es-MX" sz="700">
                        <a:effectLst/>
                        <a:latin typeface="Calibri"/>
                        <a:ea typeface="Times New Roman"/>
                        <a:cs typeface="Times New Roman"/>
                      </a:endParaRPr>
                    </a:p>
                  </a:txBody>
                  <a:tcPr marL="1579" marR="1579" marT="1579" marB="0" vert="vert270" anchor="ctr"/>
                </a:tc>
                <a:tc>
                  <a:txBody>
                    <a:bodyPr/>
                    <a:lstStyle/>
                    <a:p>
                      <a:pPr algn="ctr" fontAlgn="b">
                        <a:lnSpc>
                          <a:spcPct val="115000"/>
                        </a:lnSpc>
                        <a:spcAft>
                          <a:spcPts val="0"/>
                        </a:spcAft>
                      </a:pPr>
                      <a:r>
                        <a:rPr lang="es-ES" sz="700" kern="1200">
                          <a:effectLst/>
                        </a:rPr>
                        <a:t>Clínicas y Hospitales </a:t>
                      </a:r>
                      <a:endParaRPr lang="es-MX" sz="700">
                        <a:effectLst/>
                        <a:latin typeface="Calibri"/>
                        <a:ea typeface="Times New Roman"/>
                        <a:cs typeface="Times New Roman"/>
                      </a:endParaRPr>
                    </a:p>
                  </a:txBody>
                  <a:tcPr marL="1579" marR="1579" marT="1579" marB="0" vert="vert270" anchor="ctr"/>
                </a:tc>
                <a:extLst>
                  <a:ext uri="{0D108BD9-81ED-4DB2-BD59-A6C34878D82A}">
                    <a16:rowId xmlns:a16="http://schemas.microsoft.com/office/drawing/2014/main" val="10000"/>
                  </a:ext>
                </a:extLst>
              </a:tr>
              <a:tr h="290668">
                <a:tc>
                  <a:txBody>
                    <a:bodyPr/>
                    <a:lstStyle/>
                    <a:p>
                      <a:pPr fontAlgn="ctr">
                        <a:lnSpc>
                          <a:spcPct val="115000"/>
                        </a:lnSpc>
                        <a:spcAft>
                          <a:spcPts val="0"/>
                        </a:spcAft>
                      </a:pPr>
                      <a:r>
                        <a:rPr lang="es-ES" sz="700" kern="1200">
                          <a:effectLst/>
                        </a:rPr>
                        <a:t>Secretaría de Seguridad y  Protección Ciudadana</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6500</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4</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600</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08</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2</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44</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2</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114</a:t>
                      </a:r>
                      <a:endParaRPr lang="es-MX" sz="700">
                        <a:effectLst/>
                        <a:latin typeface="Calibri"/>
                        <a:ea typeface="Times New Roman"/>
                        <a:cs typeface="Times New Roman"/>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extLst>
                  <a:ext uri="{0D108BD9-81ED-4DB2-BD59-A6C34878D82A}">
                    <a16:rowId xmlns:a16="http://schemas.microsoft.com/office/drawing/2014/main" val="10001"/>
                  </a:ext>
                </a:extLst>
              </a:tr>
              <a:tr h="290668">
                <a:tc>
                  <a:txBody>
                    <a:bodyPr/>
                    <a:lstStyle/>
                    <a:p>
                      <a:pPr fontAlgn="ctr">
                        <a:lnSpc>
                          <a:spcPct val="115000"/>
                        </a:lnSpc>
                        <a:spcAft>
                          <a:spcPts val="0"/>
                        </a:spcAft>
                      </a:pPr>
                      <a:r>
                        <a:rPr lang="es-ES" sz="700" kern="1200">
                          <a:effectLst/>
                        </a:rPr>
                        <a:t>Procuraduría General de Justicia del Estado.</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dirty="0">
                          <a:effectLst/>
                        </a:rPr>
                        <a:t>540</a:t>
                      </a:r>
                      <a:endParaRPr lang="es-MX" sz="700" dirty="0">
                        <a:effectLst/>
                        <a:latin typeface="Calibri"/>
                        <a:ea typeface="Times New Roman"/>
                        <a:cs typeface="Times New Roman"/>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gn="ctr" fontAlgn="ctr">
                        <a:lnSpc>
                          <a:spcPct val="115000"/>
                        </a:lnSpc>
                        <a:spcAft>
                          <a:spcPts val="0"/>
                        </a:spcAft>
                      </a:pPr>
                      <a:r>
                        <a:rPr lang="es-ES" sz="700" kern="1200">
                          <a:effectLst/>
                        </a:rPr>
                        <a:t>50</a:t>
                      </a:r>
                      <a:endParaRPr lang="es-MX" sz="700">
                        <a:effectLst/>
                        <a:latin typeface="Calibri"/>
                        <a:ea typeface="Times New Roman"/>
                        <a:cs typeface="Times New Roman"/>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1579" marR="1579" marT="1579" marB="0" anchor="ctr"/>
                </a:tc>
                <a:tc>
                  <a:txBody>
                    <a:bodyPr/>
                    <a:lstStyle/>
                    <a:p>
                      <a:pPr algn="ctr" fontAlgn="ctr">
                        <a:lnSpc>
                          <a:spcPct val="115000"/>
                        </a:lnSpc>
                        <a:spcAft>
                          <a:spcPts val="0"/>
                        </a:spcAft>
                      </a:pPr>
                      <a:r>
                        <a:rPr lang="es-ES" sz="700" kern="1200">
                          <a:effectLst/>
                        </a:rPr>
                        <a:t>51</a:t>
                      </a:r>
                      <a:endParaRPr lang="es-MX" sz="700">
                        <a:effectLst/>
                        <a:latin typeface="Calibri"/>
                        <a:ea typeface="Times New Roman"/>
                        <a:cs typeface="Times New Roman"/>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extLst>
                  <a:ext uri="{0D108BD9-81ED-4DB2-BD59-A6C34878D82A}">
                    <a16:rowId xmlns:a16="http://schemas.microsoft.com/office/drawing/2014/main" val="10002"/>
                  </a:ext>
                </a:extLst>
              </a:tr>
              <a:tr h="263452">
                <a:tc>
                  <a:txBody>
                    <a:bodyPr/>
                    <a:lstStyle/>
                    <a:p>
                      <a:pPr fontAlgn="ctr">
                        <a:lnSpc>
                          <a:spcPts val="1540"/>
                        </a:lnSpc>
                        <a:spcAft>
                          <a:spcPts val="0"/>
                        </a:spcAft>
                      </a:pPr>
                      <a:r>
                        <a:rPr lang="es-ES" sz="700" kern="1200">
                          <a:effectLst/>
                        </a:rPr>
                        <a:t>Consejo Estatal de Seguridad Pública</a:t>
                      </a:r>
                      <a:endParaRPr lang="es-MX" sz="700">
                        <a:effectLst/>
                        <a:latin typeface="Calibri"/>
                        <a:ea typeface="Times New Roman"/>
                        <a:cs typeface="Times New Roman"/>
                      </a:endParaRPr>
                    </a:p>
                  </a:txBody>
                  <a:tcPr marL="1579" marR="1579" marT="1579" marB="0" anchor="ctr"/>
                </a:tc>
                <a:tc>
                  <a:txBody>
                    <a:bodyPr/>
                    <a:lstStyle/>
                    <a:p>
                      <a:pPr algn="ctr" fontAlgn="ctr">
                        <a:lnSpc>
                          <a:spcPts val="1540"/>
                        </a:lnSpc>
                        <a:spcAft>
                          <a:spcPts val="0"/>
                        </a:spcAft>
                      </a:pPr>
                      <a:r>
                        <a:rPr lang="es-ES" sz="700" kern="1200">
                          <a:effectLst/>
                        </a:rPr>
                        <a:t>30</a:t>
                      </a:r>
                      <a:endParaRPr lang="es-MX" sz="700">
                        <a:effectLst/>
                        <a:latin typeface="Calibri"/>
                        <a:ea typeface="Times New Roman"/>
                        <a:cs typeface="Times New Roman"/>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dirty="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tc>
                  <a:txBody>
                    <a:bodyPr/>
                    <a:lstStyle/>
                    <a:p>
                      <a:pPr>
                        <a:lnSpc>
                          <a:spcPct val="115000"/>
                        </a:lnSpc>
                      </a:pPr>
                      <a:endParaRPr lang="es-MX" sz="700">
                        <a:effectLst/>
                        <a:latin typeface="Calibri"/>
                      </a:endParaRPr>
                    </a:p>
                  </a:txBody>
                  <a:tcPr marL="1579" marR="1579" marT="1579" marB="0" anchor="ctr"/>
                </a:tc>
                <a:extLst>
                  <a:ext uri="{0D108BD9-81ED-4DB2-BD59-A6C34878D82A}">
                    <a16:rowId xmlns:a16="http://schemas.microsoft.com/office/drawing/2014/main" val="10003"/>
                  </a:ext>
                </a:extLst>
              </a:tr>
              <a:tr h="151004">
                <a:tc>
                  <a:txBody>
                    <a:bodyPr/>
                    <a:lstStyle/>
                    <a:p>
                      <a:pPr fontAlgn="ctr">
                        <a:lnSpc>
                          <a:spcPct val="115000"/>
                        </a:lnSpc>
                        <a:spcAft>
                          <a:spcPts val="0"/>
                        </a:spcAft>
                      </a:pPr>
                      <a:r>
                        <a:rPr lang="es-ES" sz="700" kern="1200">
                          <a:effectLst/>
                        </a:rPr>
                        <a:t>IPGIRDECH</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430</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21</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17</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114</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04"/>
                  </a:ext>
                </a:extLst>
              </a:tr>
              <a:tr h="151004">
                <a:tc>
                  <a:txBody>
                    <a:bodyPr/>
                    <a:lstStyle/>
                    <a:p>
                      <a:pPr fontAlgn="ctr">
                        <a:lnSpc>
                          <a:spcPct val="115000"/>
                        </a:lnSpc>
                        <a:spcAft>
                          <a:spcPts val="0"/>
                        </a:spcAft>
                      </a:pPr>
                      <a:r>
                        <a:rPr lang="es-ES" sz="700" kern="1200">
                          <a:effectLst/>
                        </a:rPr>
                        <a:t>Secretaria de Turismo</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169</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12</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114</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05"/>
                  </a:ext>
                </a:extLst>
              </a:tr>
              <a:tr h="151004">
                <a:tc>
                  <a:txBody>
                    <a:bodyPr/>
                    <a:lstStyle/>
                    <a:p>
                      <a:pPr fontAlgn="ctr">
                        <a:lnSpc>
                          <a:spcPct val="115000"/>
                        </a:lnSpc>
                        <a:spcAft>
                          <a:spcPts val="0"/>
                        </a:spcAft>
                      </a:pPr>
                      <a:r>
                        <a:rPr lang="es-ES" sz="700" kern="1200">
                          <a:effectLst/>
                        </a:rPr>
                        <a:t>Secretaría de Salud</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1458</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22</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114</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10</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06"/>
                  </a:ext>
                </a:extLst>
              </a:tr>
              <a:tr h="151004">
                <a:tc>
                  <a:txBody>
                    <a:bodyPr/>
                    <a:lstStyle/>
                    <a:p>
                      <a:pPr fontAlgn="ctr">
                        <a:lnSpc>
                          <a:spcPct val="115000"/>
                        </a:lnSpc>
                        <a:spcAft>
                          <a:spcPts val="0"/>
                        </a:spcAft>
                      </a:pPr>
                      <a:r>
                        <a:rPr lang="es-ES" sz="700" kern="1200">
                          <a:effectLst/>
                        </a:rPr>
                        <a:t>Secretaría del Campo</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70</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54</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07"/>
                  </a:ext>
                </a:extLst>
              </a:tr>
              <a:tr h="151004">
                <a:tc>
                  <a:txBody>
                    <a:bodyPr/>
                    <a:lstStyle/>
                    <a:p>
                      <a:pPr fontAlgn="ctr">
                        <a:lnSpc>
                          <a:spcPct val="115000"/>
                        </a:lnSpc>
                        <a:spcAft>
                          <a:spcPts val="0"/>
                        </a:spcAft>
                      </a:pPr>
                      <a:r>
                        <a:rPr lang="es-ES" sz="700" kern="1200">
                          <a:effectLst/>
                        </a:rPr>
                        <a:t>DIF Chiapas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102</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51</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08"/>
                  </a:ext>
                </a:extLst>
              </a:tr>
              <a:tr h="295468">
                <a:tc>
                  <a:txBody>
                    <a:bodyPr/>
                    <a:lstStyle/>
                    <a:p>
                      <a:pPr fontAlgn="ctr">
                        <a:lnSpc>
                          <a:spcPct val="115000"/>
                        </a:lnSpc>
                        <a:spcAft>
                          <a:spcPts val="0"/>
                        </a:spcAft>
                      </a:pPr>
                      <a:r>
                        <a:rPr lang="es-ES" sz="700" kern="1200">
                          <a:effectLst/>
                        </a:rPr>
                        <a:t>Coordinación de Transporte Aéreos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7</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09"/>
                  </a:ext>
                </a:extLst>
              </a:tr>
              <a:tr h="151004">
                <a:tc>
                  <a:txBody>
                    <a:bodyPr/>
                    <a:lstStyle/>
                    <a:p>
                      <a:pPr fontAlgn="ctr">
                        <a:lnSpc>
                          <a:spcPct val="115000"/>
                        </a:lnSpc>
                        <a:spcAft>
                          <a:spcPts val="0"/>
                        </a:spcAft>
                      </a:pPr>
                      <a:r>
                        <a:rPr lang="es-ES" sz="700" kern="1200">
                          <a:effectLst/>
                        </a:rPr>
                        <a:t>Cruz Roja Mexicana</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251</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48</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0"/>
                  </a:ext>
                </a:extLst>
              </a:tr>
              <a:tr h="151004">
                <a:tc>
                  <a:txBody>
                    <a:bodyPr/>
                    <a:lstStyle/>
                    <a:p>
                      <a:pPr fontAlgn="ctr">
                        <a:lnSpc>
                          <a:spcPct val="115000"/>
                        </a:lnSpc>
                        <a:spcAft>
                          <a:spcPts val="0"/>
                        </a:spcAft>
                      </a:pPr>
                      <a:r>
                        <a:rPr lang="es-ES" sz="700" kern="1200">
                          <a:effectLst/>
                        </a:rPr>
                        <a:t>Bomberos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80</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28</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11"/>
                  </a:ext>
                </a:extLst>
              </a:tr>
              <a:tr h="151004">
                <a:tc>
                  <a:txBody>
                    <a:bodyPr/>
                    <a:lstStyle/>
                    <a:p>
                      <a:pPr fontAlgn="ctr">
                        <a:lnSpc>
                          <a:spcPct val="115000"/>
                        </a:lnSpc>
                        <a:spcAft>
                          <a:spcPts val="0"/>
                        </a:spcAft>
                      </a:pPr>
                      <a:r>
                        <a:rPr lang="es-ES" sz="700" kern="1200">
                          <a:effectLst/>
                        </a:rPr>
                        <a:t>Grupos Voluntarios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192</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14</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7</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gn="ctr" fontAlgn="ctr">
                        <a:lnSpc>
                          <a:spcPct val="115000"/>
                        </a:lnSpc>
                        <a:spcAft>
                          <a:spcPts val="0"/>
                        </a:spcAft>
                      </a:pPr>
                      <a:r>
                        <a:rPr lang="es-ES" sz="700" kern="1200">
                          <a:effectLst/>
                        </a:rPr>
                        <a:t>19</a:t>
                      </a:r>
                      <a:endParaRPr lang="es-MX" sz="700">
                        <a:effectLst/>
                        <a:latin typeface="Calibri"/>
                        <a:ea typeface="Times New Roman"/>
                        <a:cs typeface="Times New Roman"/>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tc>
                  <a:txBody>
                    <a:bodyPr/>
                    <a:lstStyle/>
                    <a:p>
                      <a:pPr>
                        <a:lnSpc>
                          <a:spcPct val="115000"/>
                        </a:lnSpc>
                      </a:pPr>
                      <a:endParaRPr lang="es-MX" sz="700">
                        <a:effectLst/>
                        <a:latin typeface="Calibri"/>
                      </a:endParaRPr>
                    </a:p>
                  </a:txBody>
                  <a:tcPr marL="5920" marR="5920" marT="5920" marB="0" anchor="ctr"/>
                </a:tc>
                <a:extLst>
                  <a:ext uri="{0D108BD9-81ED-4DB2-BD59-A6C34878D82A}">
                    <a16:rowId xmlns:a16="http://schemas.microsoft.com/office/drawing/2014/main" val="10012"/>
                  </a:ext>
                </a:extLst>
              </a:tr>
              <a:tr h="151004">
                <a:tc>
                  <a:txBody>
                    <a:bodyPr/>
                    <a:lstStyle/>
                    <a:p>
                      <a:pPr fontAlgn="ctr">
                        <a:lnSpc>
                          <a:spcPct val="115000"/>
                        </a:lnSpc>
                        <a:spcAft>
                          <a:spcPts val="0"/>
                        </a:spcAft>
                      </a:pPr>
                      <a:r>
                        <a:rPr lang="es-ES" sz="700" kern="1200">
                          <a:effectLst/>
                        </a:rPr>
                        <a:t>Secretaría de Marina</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114</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10</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9</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3"/>
                  </a:ext>
                </a:extLst>
              </a:tr>
              <a:tr h="151004">
                <a:tc>
                  <a:txBody>
                    <a:bodyPr/>
                    <a:lstStyle/>
                    <a:p>
                      <a:pPr fontAlgn="ctr">
                        <a:lnSpc>
                          <a:spcPct val="115000"/>
                        </a:lnSpc>
                        <a:spcAft>
                          <a:spcPts val="0"/>
                        </a:spcAft>
                      </a:pPr>
                      <a:r>
                        <a:rPr lang="es-ES" sz="700" kern="1200">
                          <a:effectLst/>
                        </a:rPr>
                        <a:t>Policía Federal</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285</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91</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4"/>
                  </a:ext>
                </a:extLst>
              </a:tr>
              <a:tr h="439931">
                <a:tc>
                  <a:txBody>
                    <a:bodyPr/>
                    <a:lstStyle/>
                    <a:p>
                      <a:pPr fontAlgn="ctr">
                        <a:lnSpc>
                          <a:spcPct val="115000"/>
                        </a:lnSpc>
                        <a:spcAft>
                          <a:spcPts val="0"/>
                        </a:spcAft>
                      </a:pPr>
                      <a:r>
                        <a:rPr lang="es-ES" sz="700" kern="1200">
                          <a:effectLst/>
                        </a:rPr>
                        <a:t>Secretaría de Comunicaciones y Transportes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11</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5"/>
                  </a:ext>
                </a:extLst>
              </a:tr>
              <a:tr h="295468">
                <a:tc>
                  <a:txBody>
                    <a:bodyPr/>
                    <a:lstStyle/>
                    <a:p>
                      <a:pPr fontAlgn="ctr">
                        <a:lnSpc>
                          <a:spcPct val="115000"/>
                        </a:lnSpc>
                        <a:spcAft>
                          <a:spcPts val="0"/>
                        </a:spcAft>
                      </a:pPr>
                      <a:r>
                        <a:rPr lang="es-ES" sz="700" kern="1200">
                          <a:effectLst/>
                        </a:rPr>
                        <a:t>Caminos y Puentes Federales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38</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6"/>
                  </a:ext>
                </a:extLst>
              </a:tr>
              <a:tr h="439931">
                <a:tc>
                  <a:txBody>
                    <a:bodyPr/>
                    <a:lstStyle/>
                    <a:p>
                      <a:pPr fontAlgn="ctr">
                        <a:lnSpc>
                          <a:spcPct val="115000"/>
                        </a:lnSpc>
                        <a:spcAft>
                          <a:spcPts val="0"/>
                        </a:spcAft>
                      </a:pPr>
                      <a:r>
                        <a:rPr lang="es-ES" sz="700" kern="1200">
                          <a:effectLst/>
                        </a:rPr>
                        <a:t>Comisión Nacional de Áreas Naturales Protegidas</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10</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7"/>
                  </a:ext>
                </a:extLst>
              </a:tr>
              <a:tr h="215907">
                <a:tc>
                  <a:txBody>
                    <a:bodyPr/>
                    <a:lstStyle/>
                    <a:p>
                      <a:pPr fontAlgn="ctr">
                        <a:lnSpc>
                          <a:spcPts val="1240"/>
                        </a:lnSpc>
                        <a:spcAft>
                          <a:spcPts val="0"/>
                        </a:spcAft>
                      </a:pPr>
                      <a:r>
                        <a:rPr lang="es-ES" sz="700" kern="1200">
                          <a:effectLst/>
                        </a:rPr>
                        <a:t>Comisión Nacional Forestal</a:t>
                      </a:r>
                      <a:endParaRPr lang="es-MX" sz="700">
                        <a:effectLst/>
                        <a:latin typeface="Calibri"/>
                        <a:ea typeface="Times New Roman"/>
                        <a:cs typeface="Times New Roman"/>
                      </a:endParaRPr>
                    </a:p>
                  </a:txBody>
                  <a:tcPr marL="5920" marR="5920" marT="5920" marB="0" anchor="ctr"/>
                </a:tc>
                <a:tc>
                  <a:txBody>
                    <a:bodyPr/>
                    <a:lstStyle/>
                    <a:p>
                      <a:pPr algn="ctr" fontAlgn="ctr">
                        <a:lnSpc>
                          <a:spcPts val="1240"/>
                        </a:lnSpc>
                        <a:spcAft>
                          <a:spcPts val="0"/>
                        </a:spcAft>
                      </a:pPr>
                      <a:r>
                        <a:rPr lang="es-ES" sz="700" kern="1200">
                          <a:effectLst/>
                        </a:rPr>
                        <a:t>21</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gn="ctr" fontAlgn="ctr">
                        <a:lnSpc>
                          <a:spcPts val="1240"/>
                        </a:lnSpc>
                        <a:spcAft>
                          <a:spcPts val="0"/>
                        </a:spcAft>
                      </a:pPr>
                      <a:r>
                        <a:rPr lang="es-ES" sz="700" kern="1200">
                          <a:effectLst/>
                        </a:rPr>
                        <a:t>21</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tc>
                  <a:txBody>
                    <a:bodyPr/>
                    <a:lstStyle/>
                    <a:p>
                      <a:pPr>
                        <a:lnSpc>
                          <a:spcPct val="115000"/>
                        </a:lnSpc>
                        <a:spcAft>
                          <a:spcPts val="0"/>
                        </a:spcAft>
                      </a:pPr>
                      <a:r>
                        <a:rPr lang="es-ES" sz="700">
                          <a:effectLst/>
                        </a:rPr>
                        <a:t> </a:t>
                      </a:r>
                      <a:endParaRPr lang="es-MX" sz="70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8"/>
                  </a:ext>
                </a:extLst>
              </a:tr>
              <a:tr h="151004">
                <a:tc>
                  <a:txBody>
                    <a:bodyPr/>
                    <a:lstStyle/>
                    <a:p>
                      <a:pPr fontAlgn="ctr">
                        <a:lnSpc>
                          <a:spcPct val="115000"/>
                        </a:lnSpc>
                        <a:spcAft>
                          <a:spcPts val="0"/>
                        </a:spcAft>
                      </a:pPr>
                      <a:r>
                        <a:rPr lang="es-ES" sz="700" kern="1200">
                          <a:effectLst/>
                        </a:rPr>
                        <a:t>Total</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10308</a:t>
                      </a:r>
                      <a:endParaRPr lang="es-MX" sz="700">
                        <a:effectLst/>
                        <a:latin typeface="Calibri"/>
                        <a:ea typeface="Times New Roman"/>
                        <a:cs typeface="Times New Roman"/>
                      </a:endParaRPr>
                    </a:p>
                  </a:txBody>
                  <a:tcPr marL="5920" marR="5920" marT="5920" marB="0" anchor="ctr"/>
                </a:tc>
                <a:tc>
                  <a:txBody>
                    <a:bodyPr/>
                    <a:lstStyle/>
                    <a:p>
                      <a:pPr fontAlgn="ctr">
                        <a:lnSpc>
                          <a:spcPct val="115000"/>
                        </a:lnSpc>
                        <a:spcAft>
                          <a:spcPts val="0"/>
                        </a:spcAft>
                      </a:pPr>
                      <a:r>
                        <a:rPr lang="es-ES" sz="700" kern="1200">
                          <a:effectLst/>
                        </a:rPr>
                        <a:t>92</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a:t>
                      </a:r>
                      <a:endParaRPr lang="es-MX" sz="700">
                        <a:effectLst/>
                        <a:latin typeface="Calibri"/>
                        <a:ea typeface="Times New Roman"/>
                        <a:cs typeface="Times New Roman"/>
                      </a:endParaRPr>
                    </a:p>
                  </a:txBody>
                  <a:tcPr marL="5920" marR="5920" marT="5920" marB="0" anchor="ctr"/>
                </a:tc>
                <a:tc>
                  <a:txBody>
                    <a:bodyPr/>
                    <a:lstStyle/>
                    <a:p>
                      <a:pPr fontAlgn="ctr">
                        <a:lnSpc>
                          <a:spcPct val="115000"/>
                        </a:lnSpc>
                        <a:spcAft>
                          <a:spcPts val="0"/>
                        </a:spcAft>
                      </a:pPr>
                      <a:r>
                        <a:rPr lang="es-ES" sz="700" kern="1200">
                          <a:effectLst/>
                        </a:rPr>
                        <a:t>878</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21</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11</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30</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61</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4</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3</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a:effectLst/>
                        </a:rPr>
                        <a:t>558</a:t>
                      </a:r>
                      <a:endParaRPr lang="es-MX" sz="700">
                        <a:effectLst/>
                        <a:latin typeface="Calibri"/>
                        <a:ea typeface="Times New Roman"/>
                        <a:cs typeface="Times New Roman"/>
                      </a:endParaRPr>
                    </a:p>
                  </a:txBody>
                  <a:tcPr marL="5920" marR="5920" marT="5920" marB="0" anchor="ctr"/>
                </a:tc>
                <a:tc>
                  <a:txBody>
                    <a:bodyPr/>
                    <a:lstStyle/>
                    <a:p>
                      <a:pPr algn="ctr" fontAlgn="ctr">
                        <a:lnSpc>
                          <a:spcPct val="115000"/>
                        </a:lnSpc>
                        <a:spcAft>
                          <a:spcPts val="0"/>
                        </a:spcAft>
                      </a:pPr>
                      <a:r>
                        <a:rPr lang="es-ES" sz="700" kern="1200" dirty="0">
                          <a:effectLst/>
                        </a:rPr>
                        <a:t>13</a:t>
                      </a:r>
                      <a:endParaRPr lang="es-MX" sz="700" dirty="0">
                        <a:effectLst/>
                        <a:latin typeface="Calibri"/>
                        <a:ea typeface="Times New Roman"/>
                        <a:cs typeface="Times New Roman"/>
                      </a:endParaRPr>
                    </a:p>
                  </a:txBody>
                  <a:tcPr marL="5920" marR="5920" marT="5920" marB="0" anchor="ctr"/>
                </a:tc>
                <a:extLst>
                  <a:ext uri="{0D108BD9-81ED-4DB2-BD59-A6C34878D82A}">
                    <a16:rowId xmlns:a16="http://schemas.microsoft.com/office/drawing/2014/main" val="10019"/>
                  </a:ext>
                </a:extLst>
              </a:tr>
            </a:tbl>
          </a:graphicData>
        </a:graphic>
      </p:graphicFrame>
      <p:pic>
        <p:nvPicPr>
          <p:cNvPr id="4" name="3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sp>
        <p:nvSpPr>
          <p:cNvPr id="5" name="4 Rectángulo"/>
          <p:cNvSpPr/>
          <p:nvPr/>
        </p:nvSpPr>
        <p:spPr>
          <a:xfrm>
            <a:off x="3239852" y="136144"/>
            <a:ext cx="2664296" cy="4154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b="1" dirty="0">
                <a:latin typeface="Arial" pitchFamily="34" charset="0"/>
                <a:cs typeface="Arial" pitchFamily="34" charset="0"/>
              </a:rPr>
              <a:t>FUERZA DE TAREA </a:t>
            </a:r>
          </a:p>
        </p:txBody>
      </p:sp>
    </p:spTree>
    <p:extLst>
      <p:ext uri="{BB962C8B-B14F-4D97-AF65-F5344CB8AC3E}">
        <p14:creationId xmlns:p14="http://schemas.microsoft.com/office/powerpoint/2010/main" val="113697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7640" y="1383154"/>
            <a:ext cx="8614840" cy="4278094"/>
          </a:xfrm>
          <a:prstGeom prst="rect">
            <a:avLst/>
          </a:prstGeom>
          <a:noFill/>
        </p:spPr>
        <p:txBody>
          <a:bodyPr wrap="square" rtlCol="0">
            <a:spAutoFit/>
          </a:bodyPr>
          <a:lstStyle/>
          <a:p>
            <a:pPr marL="285750" indent="-285750">
              <a:buFont typeface="Arial" panose="020B0604020202020204" pitchFamily="34" charset="0"/>
              <a:buChar char="•"/>
            </a:pPr>
            <a:r>
              <a:rPr lang="es-ES" sz="1600" b="1" dirty="0">
                <a:solidFill>
                  <a:schemeClr val="bg1"/>
                </a:solidFill>
                <a:latin typeface="Arial" pitchFamily="34" charset="0"/>
                <a:cs typeface="Arial" pitchFamily="34" charset="0"/>
              </a:rPr>
              <a:t>Realizará operativos recurrentes: Operación Cinturón, Delta-30, Carrusel, Telurio, Lince y Radar, Anti-asaltos en puntos negros y apoyo al programa paisano.</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 13 puestos de auxilio con cobertura en los 1,800 km. de jurisdicción que comprende las carreteras federales 190, 195, 200, 225 y 186.</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Tendrá cobertura dentro de los tramos de carretera que comprenden los siguientes tramos: </a:t>
            </a:r>
            <a:r>
              <a:rPr lang="es-ES" sz="1600" b="1" dirty="0" err="1">
                <a:solidFill>
                  <a:schemeClr val="bg1"/>
                </a:solidFill>
                <a:latin typeface="Arial" pitchFamily="34" charset="0"/>
                <a:cs typeface="Arial" pitchFamily="34" charset="0"/>
              </a:rPr>
              <a:t>Chiapa</a:t>
            </a:r>
            <a:r>
              <a:rPr lang="es-ES" sz="1600" b="1" dirty="0">
                <a:solidFill>
                  <a:schemeClr val="bg1"/>
                </a:solidFill>
                <a:latin typeface="Arial" pitchFamily="34" charset="0"/>
                <a:cs typeface="Arial" pitchFamily="34" charset="0"/>
              </a:rPr>
              <a:t> de Corzo-San Cristóbal</a:t>
            </a:r>
            <a:r>
              <a:rPr lang="es-MX" sz="1600" b="1" dirty="0">
                <a:solidFill>
                  <a:schemeClr val="bg1"/>
                </a:solidFill>
                <a:latin typeface="Arial" pitchFamily="34" charset="0"/>
                <a:cs typeface="Arial" pitchFamily="34" charset="0"/>
              </a:rPr>
              <a:t>, </a:t>
            </a:r>
            <a:r>
              <a:rPr lang="es-ES" sz="1600" b="1" dirty="0">
                <a:solidFill>
                  <a:schemeClr val="bg1"/>
                </a:solidFill>
                <a:latin typeface="Arial" pitchFamily="34" charset="0"/>
                <a:cs typeface="Arial" pitchFamily="34" charset="0"/>
              </a:rPr>
              <a:t>Ocozocoautla-</a:t>
            </a:r>
            <a:r>
              <a:rPr lang="es-ES" sz="1600" b="1" dirty="0" err="1">
                <a:solidFill>
                  <a:schemeClr val="bg1"/>
                </a:solidFill>
                <a:latin typeface="Arial" pitchFamily="34" charset="0"/>
                <a:cs typeface="Arial" pitchFamily="34" charset="0"/>
              </a:rPr>
              <a:t>Jiquipilas</a:t>
            </a:r>
            <a:r>
              <a:rPr lang="es-ES" sz="1600" b="1" dirty="0">
                <a:solidFill>
                  <a:schemeClr val="bg1"/>
                </a:solidFill>
                <a:latin typeface="Arial" pitchFamily="34" charset="0"/>
                <a:cs typeface="Arial" pitchFamily="34" charset="0"/>
              </a:rPr>
              <a:t>-Tierra y Libertad-Arriaga.</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En cada puesto de auxilio brindará </a:t>
            </a:r>
            <a:r>
              <a:rPr lang="es-ES" sz="1600" b="1" dirty="0">
                <a:solidFill>
                  <a:schemeClr val="bg1"/>
                </a:solidFill>
                <a:latin typeface="Arial" pitchFamily="34" charset="0"/>
                <a:cs typeface="Arial" pitchFamily="34" charset="0"/>
              </a:rPr>
              <a:t>servicios de Inspección, control, seguridad, vigilancia y orientación y contará con el apoyo de una auto patrulla, servicio de grúa, un mecánico, personal paramédico y diversas agrupaciones de radio voluntarios.</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Participan 173 elementos, 117 vehículos, distribuidos en 7 comisarías y 1 centro táctico. </a:t>
            </a:r>
            <a:endParaRPr lang="es-MX" sz="1600" b="1" dirty="0">
              <a:solidFill>
                <a:schemeClr val="bg1"/>
              </a:solidFill>
              <a:effectLst/>
              <a:latin typeface="Arial" pitchFamily="34" charset="0"/>
              <a:cs typeface="Arial" pitchFamily="34" charset="0"/>
            </a:endParaRPr>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5"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88910"/>
            <a:ext cx="2058277" cy="865004"/>
          </a:xfrm>
          <a:prstGeom prst="rect">
            <a:avLst/>
          </a:prstGeom>
        </p:spPr>
      </p:pic>
      <p:sp>
        <p:nvSpPr>
          <p:cNvPr id="2" name="1 Rectángulo"/>
          <p:cNvSpPr/>
          <p:nvPr/>
        </p:nvSpPr>
        <p:spPr>
          <a:xfrm>
            <a:off x="2627784" y="185598"/>
            <a:ext cx="3888432"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1600" b="1" dirty="0">
                <a:latin typeface="Arial" pitchFamily="34" charset="0"/>
                <a:cs typeface="Arial" pitchFamily="34" charset="0"/>
              </a:rPr>
              <a:t>VINCULACIÓN  INTERINSTITUCIONAL</a:t>
            </a:r>
            <a:endParaRPr lang="es-MX" sz="1600" b="1" dirty="0">
              <a:latin typeface="Arial" pitchFamily="34" charset="0"/>
              <a:cs typeface="Arial" pitchFamily="34" charset="0"/>
            </a:endParaRPr>
          </a:p>
        </p:txBody>
      </p:sp>
      <p:sp>
        <p:nvSpPr>
          <p:cNvPr id="6" name="5 Rectángulo"/>
          <p:cNvSpPr/>
          <p:nvPr/>
        </p:nvSpPr>
        <p:spPr>
          <a:xfrm>
            <a:off x="359532" y="652602"/>
            <a:ext cx="2016224"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s-MX" sz="1600" b="1" dirty="0">
                <a:latin typeface="Arial" pitchFamily="34" charset="0"/>
                <a:cs typeface="Arial" pitchFamily="34" charset="0"/>
              </a:rPr>
              <a:t>POLICIA FEDERAL</a:t>
            </a:r>
          </a:p>
        </p:txBody>
      </p:sp>
    </p:spTree>
    <p:extLst>
      <p:ext uri="{BB962C8B-B14F-4D97-AF65-F5344CB8AC3E}">
        <p14:creationId xmlns:p14="http://schemas.microsoft.com/office/powerpoint/2010/main" val="222123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545754"/>
            <a:ext cx="8496944" cy="3539430"/>
          </a:xfrm>
          <a:prstGeom prst="rect">
            <a:avLst/>
          </a:prstGeom>
          <a:noFill/>
        </p:spPr>
        <p:txBody>
          <a:bodyPr wrap="square" rtlCol="0">
            <a:spAutoFit/>
          </a:bodyPr>
          <a:lstStyle/>
          <a:p>
            <a:pPr marL="285750" lvl="0" indent="-285750" algn="just">
              <a:buFont typeface="Arial" pitchFamily="34" charset="0"/>
              <a:buChar char="•"/>
            </a:pPr>
            <a:r>
              <a:rPr lang="es-ES" sz="1600" b="1" dirty="0">
                <a:solidFill>
                  <a:schemeClr val="bg1"/>
                </a:solidFill>
                <a:latin typeface="Arial" pitchFamily="34" charset="0"/>
                <a:cs typeface="Arial" pitchFamily="34" charset="0"/>
              </a:rPr>
              <a:t>Llevará a cabo la vigilancia y seguimiento sobre el comportamiento comercial de los productos y servicios de temporada a fin de prevenir manipulaciones de precios y tarifas.</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Vigilará que los establecimientos respeten los precios, las reservaciones y que no exista una negativa o condicionamiento de venta.</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Llevará a cabo estrategias y acciones preventivas para evitar abusos.</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Aplicación del Programa Especial de Verificación y Vigilancia. </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Cualquier queja relacionada por mal servicio o aumento en los precios, se establece teléfono lada 01 800 468 8722 y al 01 961 602 5938,39 para quejas.</a:t>
            </a:r>
          </a:p>
          <a:p>
            <a:pPr marL="285750" lvl="0" indent="-285750">
              <a:buFont typeface="Arial" pitchFamily="34" charset="0"/>
              <a:buChar char="•"/>
            </a:pPr>
            <a:endParaRPr lang="es-MX" sz="1600" b="1" dirty="0">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pic>
        <p:nvPicPr>
          <p:cNvPr id="4"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88640"/>
            <a:ext cx="2297326" cy="977153"/>
          </a:xfrm>
          <a:prstGeom prst="rect">
            <a:avLst/>
          </a:prstGeom>
        </p:spPr>
      </p:pic>
      <p:sp>
        <p:nvSpPr>
          <p:cNvPr id="5" name="4 Rectángulo"/>
          <p:cNvSpPr/>
          <p:nvPr/>
        </p:nvSpPr>
        <p:spPr>
          <a:xfrm>
            <a:off x="3311860" y="208179"/>
            <a:ext cx="2520280" cy="75103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Arial" pitchFamily="34" charset="0"/>
                <a:cs typeface="Arial" pitchFamily="34" charset="0"/>
              </a:rPr>
              <a:t>PROFECO:</a:t>
            </a:r>
          </a:p>
        </p:txBody>
      </p:sp>
    </p:spTree>
    <p:extLst>
      <p:ext uri="{BB962C8B-B14F-4D97-AF65-F5344CB8AC3E}">
        <p14:creationId xmlns:p14="http://schemas.microsoft.com/office/powerpoint/2010/main" val="365069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76660"/>
            <a:ext cx="8208912" cy="2308324"/>
          </a:xfrm>
          <a:prstGeom prst="rect">
            <a:avLst/>
          </a:prstGeom>
          <a:noFill/>
        </p:spPr>
        <p:txBody>
          <a:bodyPr wrap="square" rtlCol="0">
            <a:spAutoFit/>
          </a:bodyPr>
          <a:lstStyle/>
          <a:p>
            <a:pPr marL="285750" lvl="0" indent="-285750" algn="just">
              <a:buFont typeface="Arial" pitchFamily="34" charset="0"/>
              <a:buChar char="•"/>
            </a:pPr>
            <a:r>
              <a:rPr lang="es-ES" b="1" dirty="0">
                <a:solidFill>
                  <a:schemeClr val="bg1"/>
                </a:solidFill>
                <a:latin typeface="Arial" pitchFamily="34" charset="0"/>
                <a:cs typeface="Arial" pitchFamily="34" charset="0"/>
              </a:rPr>
              <a:t>Proporcionarán asistencia médica integral a todos los que visitan los panteones, a través de clínicas y hospitales establecidos, de manera coordinada con el Sector Salud, durante el período de Todos los Santos.</a:t>
            </a:r>
          </a:p>
          <a:p>
            <a:pPr marL="285750" lvl="0" indent="-285750" algn="just">
              <a:buFont typeface="Arial" pitchFamily="34" charset="0"/>
              <a:buChar char="•"/>
            </a:pPr>
            <a:endParaRPr lang="es-MX" b="1" dirty="0">
              <a:solidFill>
                <a:schemeClr val="bg1"/>
              </a:solidFill>
              <a:latin typeface="Arial" pitchFamily="34" charset="0"/>
              <a:cs typeface="Arial" pitchFamily="34" charset="0"/>
            </a:endParaRPr>
          </a:p>
          <a:p>
            <a:pPr marL="285750" lvl="0" indent="-285750" algn="just">
              <a:buFont typeface="Arial" pitchFamily="34" charset="0"/>
              <a:buChar char="•"/>
            </a:pPr>
            <a:r>
              <a:rPr lang="es-ES" b="1" dirty="0">
                <a:solidFill>
                  <a:schemeClr val="bg1"/>
                </a:solidFill>
                <a:latin typeface="Arial" pitchFamily="34" charset="0"/>
                <a:cs typeface="Arial" pitchFamily="34" charset="0"/>
              </a:rPr>
              <a:t>En caso de accidentes graves, apoyará en la atención, estabilización y hospitalización, en caso de que se vea rebasada la capacidad hospitalaria de los módulos y centros de salud establecidos.</a:t>
            </a:r>
            <a:endParaRPr lang="es-MX"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188" y="3789040"/>
            <a:ext cx="2304925" cy="2185355"/>
          </a:xfrm>
          <a:prstGeom prst="rect">
            <a:avLst/>
          </a:prstGeom>
        </p:spPr>
      </p:pic>
      <p:pic>
        <p:nvPicPr>
          <p:cNvPr id="5"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128" y="3789040"/>
            <a:ext cx="2376264" cy="2185355"/>
          </a:xfrm>
          <a:prstGeom prst="rect">
            <a:avLst/>
          </a:prstGeom>
        </p:spPr>
      </p:pic>
      <p:pic>
        <p:nvPicPr>
          <p:cNvPr id="6"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3789040"/>
            <a:ext cx="2081353" cy="2185356"/>
          </a:xfrm>
          <a:prstGeom prst="rect">
            <a:avLst/>
          </a:prstGeom>
        </p:spPr>
      </p:pic>
      <p:sp>
        <p:nvSpPr>
          <p:cNvPr id="7" name="6 Rectángulo"/>
          <p:cNvSpPr/>
          <p:nvPr/>
        </p:nvSpPr>
        <p:spPr>
          <a:xfrm>
            <a:off x="3095836" y="116632"/>
            <a:ext cx="3168352" cy="64807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IMSS, ISSSTE, ISSTECH</a:t>
            </a:r>
          </a:p>
        </p:txBody>
      </p:sp>
    </p:spTree>
    <p:extLst>
      <p:ext uri="{BB962C8B-B14F-4D97-AF65-F5344CB8AC3E}">
        <p14:creationId xmlns:p14="http://schemas.microsoft.com/office/powerpoint/2010/main" val="313531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7524" y="1942961"/>
            <a:ext cx="8568952" cy="2062103"/>
          </a:xfrm>
          <a:prstGeom prst="rect">
            <a:avLst/>
          </a:prstGeom>
          <a:noFill/>
        </p:spPr>
        <p:txBody>
          <a:bodyPr wrap="square" rtlCol="0">
            <a:spAutoFit/>
          </a:bodyPr>
          <a:lstStyle/>
          <a:p>
            <a:pPr marL="285750" indent="-285750" algn="just">
              <a:buFont typeface="Arial" panose="020B0604020202020204" pitchFamily="34" charset="0"/>
              <a:buChar char="•"/>
            </a:pPr>
            <a:r>
              <a:rPr lang="es-ES" sz="1600" b="1" dirty="0">
                <a:solidFill>
                  <a:schemeClr val="bg1"/>
                </a:solidFill>
                <a:latin typeface="Arial" pitchFamily="34" charset="0"/>
                <a:cs typeface="Arial" pitchFamily="34" charset="0"/>
              </a:rPr>
              <a:t>Dispondrá de  Agentes del Ministerio Público, en las ciudades de Tuxtla Gutiérrez, Arriaga, Comitán, Ocosingo, Palenque, </a:t>
            </a:r>
            <a:r>
              <a:rPr lang="es-ES" sz="1600" b="1" dirty="0" err="1">
                <a:solidFill>
                  <a:schemeClr val="bg1"/>
                </a:solidFill>
                <a:latin typeface="Arial" pitchFamily="34" charset="0"/>
                <a:cs typeface="Arial" pitchFamily="34" charset="0"/>
              </a:rPr>
              <a:t>Pichucalco</a:t>
            </a:r>
            <a:r>
              <a:rPr lang="es-ES" sz="1600" b="1" dirty="0">
                <a:solidFill>
                  <a:schemeClr val="bg1"/>
                </a:solidFill>
                <a:latin typeface="Arial" pitchFamily="34" charset="0"/>
                <a:cs typeface="Arial" pitchFamily="34" charset="0"/>
              </a:rPr>
              <a:t>, San Cristóbal las Casas, Tapachula y Tila, donde se proporcionará apoyo a la población las 24 horas del día.</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Realizará patrullajes a través de 9 Bases de Operaciones Mixtas con cobertura en todo el estado, en coordinación con el Ejército Mexicano, (P.G.J.) y Preventiva, coadyuvando en la seguridad.</a:t>
            </a:r>
            <a:endParaRPr lang="es-MX" sz="1600" b="1" dirty="0">
              <a:solidFill>
                <a:schemeClr val="bg1"/>
              </a:solidFill>
              <a:latin typeface="Arial" pitchFamily="34" charset="0"/>
              <a:cs typeface="Arial" pitchFamily="34" charset="0"/>
            </a:endParaRPr>
          </a:p>
          <a:p>
            <a:pPr algn="just"/>
            <a:r>
              <a:rPr lang="es-MX" sz="1600" b="1" dirty="0">
                <a:solidFill>
                  <a:schemeClr val="bg1"/>
                </a:solidFill>
                <a:latin typeface="Arial" pitchFamily="34" charset="0"/>
                <a:cs typeface="Arial" pitchFamily="34" charset="0"/>
              </a:rPr>
              <a:t> </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pic>
        <p:nvPicPr>
          <p:cNvPr id="4"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47" y="282760"/>
            <a:ext cx="2050929" cy="1169689"/>
          </a:xfrm>
          <a:prstGeom prst="rect">
            <a:avLst/>
          </a:prstGeom>
        </p:spPr>
      </p:pic>
      <p:sp>
        <p:nvSpPr>
          <p:cNvPr id="5" name="4 Rectángulo"/>
          <p:cNvSpPr/>
          <p:nvPr/>
        </p:nvSpPr>
        <p:spPr>
          <a:xfrm>
            <a:off x="539552" y="309252"/>
            <a:ext cx="5544616" cy="5071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600" b="1" dirty="0">
                <a:latin typeface="Arial" pitchFamily="34" charset="0"/>
                <a:cs typeface="Arial" pitchFamily="34" charset="0"/>
              </a:rPr>
              <a:t>PROCURADURIA GENERAL DE LA REPUBLICA (PGR)</a:t>
            </a:r>
          </a:p>
        </p:txBody>
      </p:sp>
    </p:spTree>
    <p:extLst>
      <p:ext uri="{BB962C8B-B14F-4D97-AF65-F5344CB8AC3E}">
        <p14:creationId xmlns:p14="http://schemas.microsoft.com/office/powerpoint/2010/main" val="458388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sp>
        <p:nvSpPr>
          <p:cNvPr id="3" name="2 CuadroTexto"/>
          <p:cNvSpPr txBox="1"/>
          <p:nvPr/>
        </p:nvSpPr>
        <p:spPr>
          <a:xfrm>
            <a:off x="611560" y="1557947"/>
            <a:ext cx="5976664" cy="4247317"/>
          </a:xfrm>
          <a:prstGeom prst="rect">
            <a:avLst/>
          </a:prstGeom>
          <a:noFill/>
        </p:spPr>
        <p:txBody>
          <a:bodyPr wrap="square" rtlCol="0">
            <a:spAutoFit/>
          </a:bodyPr>
          <a:lstStyle/>
          <a:p>
            <a:pPr marL="285750" lvl="0" indent="-285750" algn="just">
              <a:buFont typeface="Arial" pitchFamily="34" charset="0"/>
              <a:buChar char="•"/>
            </a:pPr>
            <a:r>
              <a:rPr lang="es-ES" b="1" dirty="0">
                <a:solidFill>
                  <a:schemeClr val="bg1"/>
                </a:solidFill>
                <a:latin typeface="Arial" pitchFamily="34" charset="0"/>
                <a:cs typeface="Arial" pitchFamily="34" charset="0"/>
              </a:rPr>
              <a:t>Mantendrá guardias para cubrir los 2,389.51 km., designándose cuadrillas para mantenimiento de tramos carreteros, recorriendo diversos puntos para dar mantenimiento a la red de carretera.</a:t>
            </a:r>
          </a:p>
          <a:p>
            <a:pPr lvl="0" algn="just"/>
            <a:endParaRPr lang="es-MX" b="1" dirty="0">
              <a:solidFill>
                <a:schemeClr val="bg1"/>
              </a:solidFill>
              <a:latin typeface="Arial" pitchFamily="34" charset="0"/>
              <a:cs typeface="Arial" pitchFamily="34" charset="0"/>
            </a:endParaRPr>
          </a:p>
          <a:p>
            <a:pPr marL="285750" lvl="0" indent="-285750" algn="just">
              <a:buFont typeface="Arial" pitchFamily="34" charset="0"/>
              <a:buChar char="•"/>
            </a:pPr>
            <a:r>
              <a:rPr lang="es-MX" b="1" dirty="0">
                <a:solidFill>
                  <a:schemeClr val="bg1"/>
                </a:solidFill>
                <a:latin typeface="Arial" pitchFamily="34" charset="0"/>
                <a:cs typeface="Arial" pitchFamily="34" charset="0"/>
              </a:rPr>
              <a:t>Supervisará y habilitará las señales informativas y restrictivas en los tramos carreteros de red federal libre de peaje, llevando a cabo las acciones de mantenimiento preventivo (desmonte), en los tramos de carretera de mayor afluencia, a fin de evitar incidentes.</a:t>
            </a:r>
          </a:p>
          <a:p>
            <a:pPr lvl="0" algn="just"/>
            <a:endParaRPr lang="es-MX" b="1" dirty="0">
              <a:solidFill>
                <a:schemeClr val="bg1"/>
              </a:solidFill>
              <a:latin typeface="Arial" pitchFamily="34" charset="0"/>
              <a:cs typeface="Arial" pitchFamily="34" charset="0"/>
            </a:endParaRPr>
          </a:p>
          <a:p>
            <a:pPr marL="285750" lvl="0" indent="-285750" algn="just">
              <a:buFont typeface="Arial" pitchFamily="34" charset="0"/>
              <a:buChar char="•"/>
            </a:pPr>
            <a:r>
              <a:rPr lang="es-MX" b="1" dirty="0">
                <a:solidFill>
                  <a:schemeClr val="bg1"/>
                </a:solidFill>
                <a:latin typeface="Arial" pitchFamily="34" charset="0"/>
                <a:cs typeface="Arial" pitchFamily="34" charset="0"/>
              </a:rPr>
              <a:t>Se Instalaran carteles en las principales terminales de Pasajeros alusivos a la Prevención de accidentes.</a:t>
            </a:r>
          </a:p>
        </p:txBody>
      </p:sp>
      <p:pic>
        <p:nvPicPr>
          <p:cNvPr id="4"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90031"/>
            <a:ext cx="2128026" cy="1407759"/>
          </a:xfrm>
          <a:prstGeom prst="rect">
            <a:avLst/>
          </a:prstGeom>
        </p:spPr>
      </p:pic>
      <p:pic>
        <p:nvPicPr>
          <p:cNvPr id="5" name="Imagen 12" descr="http://4.bp.blogspot.com/-3LShaKY6cuI/UUEki6olJWI/AAAAAAAAG_8/bW4ZgqCJHd8/s1600/capufe_logo.PNG"/>
          <p:cNvPicPr/>
          <p:nvPr/>
        </p:nvPicPr>
        <p:blipFill>
          <a:blip r:embed="rId4" cstate="print"/>
          <a:srcRect/>
          <a:stretch>
            <a:fillRect/>
          </a:stretch>
        </p:blipFill>
        <p:spPr bwMode="auto">
          <a:xfrm>
            <a:off x="6804248" y="2150782"/>
            <a:ext cx="2128026" cy="1521239"/>
          </a:xfrm>
          <a:prstGeom prst="rect">
            <a:avLst/>
          </a:prstGeom>
          <a:noFill/>
          <a:ln w="9525">
            <a:noFill/>
            <a:miter lim="800000"/>
            <a:headEnd/>
            <a:tailEnd/>
          </a:ln>
        </p:spPr>
      </p:pic>
      <p:sp>
        <p:nvSpPr>
          <p:cNvPr id="6" name="5 Rectángulo"/>
          <p:cNvSpPr/>
          <p:nvPr/>
        </p:nvSpPr>
        <p:spPr>
          <a:xfrm>
            <a:off x="683568" y="251331"/>
            <a:ext cx="5904656" cy="10801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S.C.T.</a:t>
            </a:r>
            <a:r>
              <a:rPr lang="es-MX" sz="1600" b="1" dirty="0">
                <a:latin typeface="Arial" pitchFamily="34" charset="0"/>
                <a:cs typeface="Arial" pitchFamily="34" charset="0"/>
              </a:rPr>
              <a:t> Conservación de Carreteras</a:t>
            </a:r>
          </a:p>
          <a:p>
            <a:pPr algn="ctr"/>
            <a:r>
              <a:rPr lang="es-MX" sz="1600" b="1" dirty="0">
                <a:latin typeface="Arial" pitchFamily="34" charset="0"/>
                <a:cs typeface="Arial" pitchFamily="34" charset="0"/>
              </a:rPr>
              <a:t>      Unidad de Protección y Medicina  Preventiva en el Transporte</a:t>
            </a:r>
          </a:p>
        </p:txBody>
      </p:sp>
    </p:spTree>
    <p:extLst>
      <p:ext uri="{BB962C8B-B14F-4D97-AF65-F5344CB8AC3E}">
        <p14:creationId xmlns:p14="http://schemas.microsoft.com/office/powerpoint/2010/main" val="3492732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60648"/>
            <a:ext cx="5040560" cy="6001643"/>
          </a:xfrm>
          <a:prstGeom prst="rect">
            <a:avLst/>
          </a:prstGeom>
          <a:noFill/>
        </p:spPr>
        <p:txBody>
          <a:bodyPr wrap="square" rtlCol="0">
            <a:spAutoFit/>
          </a:bodyPr>
          <a:lstStyle/>
          <a:p>
            <a:endParaRPr lang="es-MX" sz="1600" b="1" dirty="0">
              <a:latin typeface="Arial" pitchFamily="34" charset="0"/>
              <a:cs typeface="Arial" pitchFamily="34" charset="0"/>
            </a:endParaRPr>
          </a:p>
          <a:p>
            <a:endParaRPr lang="es-MX" sz="1600" b="1" dirty="0">
              <a:latin typeface="Arial" pitchFamily="34" charset="0"/>
              <a:cs typeface="Arial" pitchFamily="34" charset="0"/>
            </a:endParaRPr>
          </a:p>
          <a:p>
            <a:pPr algn="just"/>
            <a:r>
              <a:rPr lang="es-MX" sz="1600" b="1" dirty="0">
                <a:solidFill>
                  <a:schemeClr val="bg1"/>
                </a:solidFill>
                <a:latin typeface="Arial" pitchFamily="34" charset="0"/>
                <a:cs typeface="Arial" pitchFamily="34" charset="0"/>
              </a:rPr>
              <a:t>Las festividades del Día de los Muertos (Todos Santos) se celebran en México el 1 y 2 de noviembre. Las familias mexicanas van a los panteones, visitan las tumbas de sus familiares, las limpian y pintan las lápidas, ponen flores, especialmente flores de muerto (cempasúchil o maravillas) y encienden velas. </a:t>
            </a:r>
          </a:p>
          <a:p>
            <a:pPr algn="just"/>
            <a:r>
              <a:rPr lang="es-MX" sz="1600" b="1" dirty="0">
                <a:solidFill>
                  <a:schemeClr val="bg1"/>
                </a:solidFill>
                <a:latin typeface="Arial" pitchFamily="34" charset="0"/>
                <a:cs typeface="Arial" pitchFamily="34" charset="0"/>
              </a:rPr>
              <a:t>En sus casas, las familias mexicanas hacen altares especiales, dedicados a sus familiares muertos usualmente llenos de objetos que daban placer en vida a la persona muerta, incluyendo la comida y bebida favorita. Por estos motivos, en estas fechas, en Chiapas hay una afluencia importante de personas que visitan los campos santos, lo que conlleva a la concentración de gran cantidad de visitantes a estos recintos, originando por consiguiente el incremento del tráfico vehicular en las principales carreteras de la entidad y vías de acceso a los panteones. De igual manera se incrementa el consumo de bebidas embriagantes por los asistentes lo que hace vulnerable la seguridad de los asistentes. </a:t>
            </a:r>
          </a:p>
        </p:txBody>
      </p:sp>
      <p:pic>
        <p:nvPicPr>
          <p:cNvPr id="3" name="2 Imagen" descr="Mexican Day Of The Dead Offer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3960" y="3429000"/>
            <a:ext cx="3518520" cy="2304256"/>
          </a:xfrm>
          <a:prstGeom prst="rect">
            <a:avLst/>
          </a:prstGeom>
          <a:noFill/>
          <a:ln>
            <a:noFill/>
          </a:ln>
        </p:spPr>
      </p:pic>
      <p:pic>
        <p:nvPicPr>
          <p:cNvPr id="4" name="3 Imagen" descr="Papel Picado Día de Muert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960" y="805100"/>
            <a:ext cx="3518520" cy="2448272"/>
          </a:xfrm>
          <a:prstGeom prst="rect">
            <a:avLst/>
          </a:prstGeom>
          <a:noFill/>
          <a:ln>
            <a:noFill/>
          </a:ln>
        </p:spPr>
      </p:pic>
      <p:pic>
        <p:nvPicPr>
          <p:cNvPr id="5" name="4 Imagen"/>
          <p:cNvPicPr/>
          <p:nvPr/>
        </p:nvPicPr>
        <p:blipFill rotWithShape="1">
          <a:blip r:embed="rId4" cstate="print">
            <a:extLst>
              <a:ext uri="{28A0092B-C50C-407E-A947-70E740481C1C}">
                <a14:useLocalDpi xmlns:a14="http://schemas.microsoft.com/office/drawing/2010/main" val="0"/>
              </a:ext>
            </a:extLst>
          </a:blip>
          <a:srcRect l="1061" t="91313" b="-106"/>
          <a:stretch/>
        </p:blipFill>
        <p:spPr>
          <a:xfrm>
            <a:off x="0" y="6262291"/>
            <a:ext cx="9252520" cy="595709"/>
          </a:xfrm>
          <a:prstGeom prst="rect">
            <a:avLst/>
          </a:prstGeom>
        </p:spPr>
      </p:pic>
      <p:sp>
        <p:nvSpPr>
          <p:cNvPr id="6" name="5 Rectángulo"/>
          <p:cNvSpPr/>
          <p:nvPr/>
        </p:nvSpPr>
        <p:spPr>
          <a:xfrm>
            <a:off x="251520" y="188640"/>
            <a:ext cx="4824536" cy="5040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a:latin typeface="Arial" pitchFamily="34" charset="0"/>
                <a:cs typeface="Arial" pitchFamily="34" charset="0"/>
              </a:rPr>
              <a:t>INTRODUCCIÓN </a:t>
            </a:r>
          </a:p>
        </p:txBody>
      </p:sp>
    </p:spTree>
    <p:extLst>
      <p:ext uri="{BB962C8B-B14F-4D97-AF65-F5344CB8AC3E}">
        <p14:creationId xmlns:p14="http://schemas.microsoft.com/office/powerpoint/2010/main" val="343723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29932" y="1132650"/>
            <a:ext cx="6192688" cy="4524315"/>
          </a:xfrm>
          <a:prstGeom prst="rect">
            <a:avLst/>
          </a:prstGeom>
          <a:noFill/>
        </p:spPr>
        <p:txBody>
          <a:bodyPr wrap="square" rtlCol="0">
            <a:spAutoFit/>
          </a:bodyPr>
          <a:lstStyle/>
          <a:p>
            <a:pPr marL="285750" lvl="0" indent="-285750">
              <a:buFont typeface="Arial" pitchFamily="34" charset="0"/>
              <a:buChar char="•"/>
            </a:pPr>
            <a:r>
              <a:rPr lang="es-MX" sz="1600" b="1" dirty="0">
                <a:solidFill>
                  <a:schemeClr val="bg1"/>
                </a:solidFill>
                <a:latin typeface="Arial" pitchFamily="34" charset="0"/>
                <a:cs typeface="Arial" pitchFamily="34" charset="0"/>
              </a:rPr>
              <a:t>Mantendrá guardias permanentes con  ambulancias,  grúas, Unidades de Apoyo, Unidades de Protección Civil, unidades tipo volteo y Unidades de Maquinaria Pesada y activará los hospitales de convenio tanto en Chiapas, como en Veracruz, en caso de requerirse.</a:t>
            </a:r>
          </a:p>
          <a:p>
            <a:pPr marL="285750" lvl="0" indent="-285750">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buFont typeface="Arial" pitchFamily="34" charset="0"/>
              <a:buChar char="•"/>
            </a:pPr>
            <a:r>
              <a:rPr lang="es-ES" sz="1600" b="1" dirty="0">
                <a:solidFill>
                  <a:schemeClr val="bg1"/>
                </a:solidFill>
                <a:latin typeface="Arial" pitchFamily="34" charset="0"/>
                <a:cs typeface="Arial" pitchFamily="34" charset="0"/>
              </a:rPr>
              <a:t>Supervisará y atenderá con servicio de apoyo de urgencias médicas en los siguientes tramos:</a:t>
            </a:r>
          </a:p>
          <a:p>
            <a:pPr lvl="0"/>
            <a:endParaRPr lang="es-MX" sz="1600" b="1" dirty="0">
              <a:solidFill>
                <a:schemeClr val="bg1"/>
              </a:solidFill>
              <a:effectLst/>
              <a:latin typeface="Arial" pitchFamily="34" charset="0"/>
              <a:cs typeface="Arial" pitchFamily="34" charset="0"/>
            </a:endParaRPr>
          </a:p>
          <a:p>
            <a:pPr lvl="0"/>
            <a:r>
              <a:rPr lang="es-ES" sz="1600" b="1" dirty="0">
                <a:solidFill>
                  <a:schemeClr val="bg1"/>
                </a:solidFill>
                <a:latin typeface="Arial" pitchFamily="34" charset="0"/>
                <a:cs typeface="Arial" pitchFamily="34" charset="0"/>
              </a:rPr>
              <a:t>Las </a:t>
            </a:r>
            <a:r>
              <a:rPr lang="es-ES" sz="1600" b="1" dirty="0" err="1">
                <a:solidFill>
                  <a:schemeClr val="bg1"/>
                </a:solidFill>
                <a:latin typeface="Arial" pitchFamily="34" charset="0"/>
                <a:cs typeface="Arial" pitchFamily="34" charset="0"/>
              </a:rPr>
              <a:t>Choapas</a:t>
            </a:r>
            <a:r>
              <a:rPr lang="es-ES" sz="1600" b="1" dirty="0">
                <a:solidFill>
                  <a:schemeClr val="bg1"/>
                </a:solidFill>
                <a:latin typeface="Arial" pitchFamily="34" charset="0"/>
                <a:cs typeface="Arial" pitchFamily="34" charset="0"/>
              </a:rPr>
              <a:t>, Raudales, Ocozocoautla. </a:t>
            </a:r>
          </a:p>
          <a:p>
            <a:pPr lvl="0"/>
            <a:endParaRPr lang="es-MX" sz="1600" b="1" dirty="0">
              <a:solidFill>
                <a:schemeClr val="bg1"/>
              </a:solidFill>
              <a:effectLst/>
              <a:latin typeface="Arial" pitchFamily="34" charset="0"/>
              <a:cs typeface="Arial" pitchFamily="34" charset="0"/>
            </a:endParaRPr>
          </a:p>
          <a:p>
            <a:pPr lvl="0"/>
            <a:r>
              <a:rPr lang="es-ES" sz="1600" b="1" dirty="0">
                <a:solidFill>
                  <a:schemeClr val="bg1"/>
                </a:solidFill>
                <a:latin typeface="Arial" pitchFamily="34" charset="0"/>
                <a:cs typeface="Arial" pitchFamily="34" charset="0"/>
              </a:rPr>
              <a:t>Puentes internacionales “Ing. Juan l. Cabrera” Plaza de Cobro No.85</a:t>
            </a:r>
          </a:p>
          <a:p>
            <a:pPr lvl="0"/>
            <a:endParaRPr lang="es-MX" sz="1600" b="1" dirty="0">
              <a:solidFill>
                <a:schemeClr val="bg1"/>
              </a:solidFill>
              <a:effectLst/>
              <a:latin typeface="Arial" pitchFamily="34" charset="0"/>
              <a:cs typeface="Arial" pitchFamily="34" charset="0"/>
            </a:endParaRPr>
          </a:p>
          <a:p>
            <a:pPr lvl="0"/>
            <a:r>
              <a:rPr lang="es-ES" sz="1600" b="1" dirty="0">
                <a:solidFill>
                  <a:schemeClr val="bg1"/>
                </a:solidFill>
                <a:latin typeface="Arial" pitchFamily="34" charset="0"/>
                <a:cs typeface="Arial" pitchFamily="34" charset="0"/>
              </a:rPr>
              <a:t>“Dr. Rodolfo Robles “ PLAZA DE COBRO No.60</a:t>
            </a:r>
          </a:p>
          <a:p>
            <a:pPr lvl="0"/>
            <a:endParaRPr lang="es-MX" sz="1600" b="1" dirty="0">
              <a:solidFill>
                <a:schemeClr val="bg1"/>
              </a:solidFill>
              <a:effectLst/>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Supervisará y habilitará las señales informativas y restrictivas en la carretera de cuota.</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420476"/>
            <a:ext cx="2128026" cy="1424348"/>
          </a:xfrm>
          <a:prstGeom prst="rect">
            <a:avLst/>
          </a:prstGeom>
        </p:spPr>
      </p:pic>
      <p:sp>
        <p:nvSpPr>
          <p:cNvPr id="5" name="4 Rectángulo"/>
          <p:cNvSpPr/>
          <p:nvPr/>
        </p:nvSpPr>
        <p:spPr>
          <a:xfrm>
            <a:off x="608507" y="64389"/>
            <a:ext cx="2808312" cy="71217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SCT   CAPUFE</a:t>
            </a:r>
          </a:p>
        </p:txBody>
      </p:sp>
    </p:spTree>
    <p:extLst>
      <p:ext uri="{BB962C8B-B14F-4D97-AF65-F5344CB8AC3E}">
        <p14:creationId xmlns:p14="http://schemas.microsoft.com/office/powerpoint/2010/main" val="2553680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3772" y="2444827"/>
            <a:ext cx="8586700" cy="3293209"/>
          </a:xfrm>
          <a:prstGeom prst="rect">
            <a:avLst/>
          </a:prstGeom>
          <a:noFill/>
        </p:spPr>
        <p:txBody>
          <a:bodyPr wrap="square" rtlCol="0">
            <a:spAutoFit/>
          </a:bodyPr>
          <a:lstStyle/>
          <a:p>
            <a:pPr lvl="0" algn="just"/>
            <a:r>
              <a:rPr lang="es-ES" sz="1600" b="1" dirty="0">
                <a:solidFill>
                  <a:schemeClr val="bg1"/>
                </a:solidFill>
                <a:latin typeface="Arial" pitchFamily="34" charset="0"/>
                <a:cs typeface="Arial" pitchFamily="34" charset="0"/>
              </a:rPr>
              <a:t>La Policía Estatal de Caminos con la participación de 80 elementos, garantizará la seguridad de usuarios del transporte público, mediante el establecimiento de puestos de control y revisión, exhortando a los choferes a través de campañas preventivas, a que conduzcan con precaución, respetando los límites de velocidad y señalamientos.</a:t>
            </a:r>
          </a:p>
          <a:p>
            <a:pPr lvl="0" algn="just"/>
            <a:endParaRPr lang="es-ES"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 puestos de revisión, en las áreas de más afluencia, así como recorridos preventivos de seguridad y vigilancia en los tramos carreteros que conectan los puntos turísticos.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Brindará cordialmente orientación e información a los visitantes que así lo demanden, prestando el servicio cuando así lo requieran los pobladores.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Establecerán rutas de corredores turísticos que se recorrerán aproximadamente 6 mil kilómetros de tramos carreteros estatales, en coordinación  con la Policía Federal en tramos federales.</a:t>
            </a:r>
            <a:endParaRPr lang="es-MX" sz="1600" b="1" dirty="0">
              <a:solidFill>
                <a:schemeClr val="bg1"/>
              </a:solidFill>
              <a:effectLst/>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pic>
        <p:nvPicPr>
          <p:cNvPr id="4" name="Imagen 13" descr="http://agendapublica.net/wp-content/uploads/2015/12/384.jpg"/>
          <p:cNvPicPr/>
          <p:nvPr/>
        </p:nvPicPr>
        <p:blipFill>
          <a:blip r:embed="rId3" cstate="print"/>
          <a:srcRect/>
          <a:stretch>
            <a:fillRect/>
          </a:stretch>
        </p:blipFill>
        <p:spPr bwMode="auto">
          <a:xfrm>
            <a:off x="198608" y="656692"/>
            <a:ext cx="1519518" cy="1368152"/>
          </a:xfrm>
          <a:prstGeom prst="rect">
            <a:avLst/>
          </a:prstGeom>
          <a:noFill/>
          <a:ln w="9525">
            <a:noFill/>
            <a:miter lim="800000"/>
            <a:headEnd/>
            <a:tailEnd/>
          </a:ln>
        </p:spPr>
      </p:pic>
      <p:pic>
        <p:nvPicPr>
          <p:cNvPr id="5" name="Imagen 14" descr="http://elorbe.com/archivos/2011/01/Reducen-en-un-90-por-ciento-asaltos-en-carreteras-chiapanecas-SSyPC-1.jpg"/>
          <p:cNvPicPr/>
          <p:nvPr/>
        </p:nvPicPr>
        <p:blipFill>
          <a:blip r:embed="rId4" cstate="print"/>
          <a:srcRect/>
          <a:stretch>
            <a:fillRect/>
          </a:stretch>
        </p:blipFill>
        <p:spPr bwMode="auto">
          <a:xfrm>
            <a:off x="7497882" y="680426"/>
            <a:ext cx="1497108" cy="1296144"/>
          </a:xfrm>
          <a:prstGeom prst="rect">
            <a:avLst/>
          </a:prstGeom>
          <a:noFill/>
          <a:ln w="9525">
            <a:noFill/>
            <a:miter lim="800000"/>
            <a:headEnd/>
            <a:tailEnd/>
          </a:ln>
        </p:spPr>
      </p:pic>
      <p:sp>
        <p:nvSpPr>
          <p:cNvPr id="6" name="5 Rectángulo"/>
          <p:cNvSpPr/>
          <p:nvPr/>
        </p:nvSpPr>
        <p:spPr>
          <a:xfrm>
            <a:off x="1979712" y="476672"/>
            <a:ext cx="5256584" cy="17281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SECRETARÍA DE SEGURIDAD  Y PROTECCIÓN CIUDADANA  </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Subsecretaría de Seguridad Pública.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 Policía Estatal Preventiva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 Policía Fronteriza.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Policía Estatal de Caminos.</a:t>
            </a:r>
            <a:endParaRPr lang="es-MX" sz="1600" b="1" dirty="0">
              <a:latin typeface="Arial" pitchFamily="34" charset="0"/>
              <a:cs typeface="Arial" pitchFamily="34" charset="0"/>
            </a:endParaRPr>
          </a:p>
        </p:txBody>
      </p:sp>
    </p:spTree>
    <p:extLst>
      <p:ext uri="{BB962C8B-B14F-4D97-AF65-F5344CB8AC3E}">
        <p14:creationId xmlns:p14="http://schemas.microsoft.com/office/powerpoint/2010/main" val="424402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7" y="2636912"/>
            <a:ext cx="8424936" cy="2585323"/>
          </a:xfrm>
          <a:prstGeom prst="rect">
            <a:avLst/>
          </a:prstGeom>
          <a:noFill/>
        </p:spPr>
        <p:txBody>
          <a:bodyPr wrap="square" rtlCol="0">
            <a:spAutoFit/>
          </a:bodyPr>
          <a:lstStyle/>
          <a:p>
            <a:pPr lvl="0" algn="just"/>
            <a:r>
              <a:rPr lang="es-ES" b="1" dirty="0">
                <a:solidFill>
                  <a:schemeClr val="bg1"/>
                </a:solidFill>
                <a:latin typeface="Arial" pitchFamily="34" charset="0"/>
                <a:cs typeface="Arial" pitchFamily="34" charset="0"/>
              </a:rPr>
              <a:t>Policía Fronteriza: Mantendrá puntos de revisión y apoyo sobre la zona fronteriza de la entidad con el apoyo de 86 elementos, en coordinación con entidades de seguridad municipal y Federal en la zona; enfatizando sus recorridos durante el arribo de embarcaciones Internacionales a Puerto Chiapas y en el nuevo turismo de aventura en la “Ruta del Café”  (Fincas: Argovia, Hamburgo e Irlanda).</a:t>
            </a:r>
          </a:p>
          <a:p>
            <a:pPr lvl="0" algn="just"/>
            <a:endParaRPr lang="es-MX" b="1" dirty="0">
              <a:solidFill>
                <a:schemeClr val="bg1"/>
              </a:solidFill>
              <a:latin typeface="Arial" pitchFamily="34" charset="0"/>
              <a:cs typeface="Arial" pitchFamily="34" charset="0"/>
            </a:endParaRPr>
          </a:p>
          <a:p>
            <a:pPr marL="285750" lvl="0" indent="-285750" algn="just">
              <a:buFont typeface="Arial" pitchFamily="34" charset="0"/>
              <a:buChar char="•"/>
            </a:pPr>
            <a:r>
              <a:rPr lang="es-ES" b="1" dirty="0">
                <a:solidFill>
                  <a:schemeClr val="bg1"/>
                </a:solidFill>
                <a:latin typeface="Arial" pitchFamily="34" charset="0"/>
                <a:cs typeface="Arial" pitchFamily="34" charset="0"/>
              </a:rPr>
              <a:t>Proporcionará orientación e información turística en puntos turísticos. </a:t>
            </a:r>
            <a:endParaRPr lang="es-MX" b="1" dirty="0">
              <a:solidFill>
                <a:schemeClr val="bg1"/>
              </a:solidFill>
              <a:latin typeface="Arial" pitchFamily="34" charset="0"/>
              <a:cs typeface="Arial" pitchFamily="34" charset="0"/>
            </a:endParaRPr>
          </a:p>
          <a:p>
            <a:pPr algn="ctr"/>
            <a:endParaRPr lang="es-MX" b="1" dirty="0">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pic>
        <p:nvPicPr>
          <p:cNvPr id="4" name="Imagen 14" descr="http://elorbe.com/archivos/2011/01/Reducen-en-un-90-por-ciento-asaltos-en-carreteras-chiapanecas-SSyPC-1.jpg"/>
          <p:cNvPicPr/>
          <p:nvPr/>
        </p:nvPicPr>
        <p:blipFill>
          <a:blip r:embed="rId3" cstate="print"/>
          <a:srcRect/>
          <a:stretch>
            <a:fillRect/>
          </a:stretch>
        </p:blipFill>
        <p:spPr bwMode="auto">
          <a:xfrm>
            <a:off x="7236297" y="476672"/>
            <a:ext cx="1584176" cy="1512168"/>
          </a:xfrm>
          <a:prstGeom prst="rect">
            <a:avLst/>
          </a:prstGeom>
          <a:noFill/>
          <a:ln w="9525">
            <a:noFill/>
            <a:miter lim="800000"/>
            <a:headEnd/>
            <a:tailEnd/>
          </a:ln>
        </p:spPr>
      </p:pic>
      <p:pic>
        <p:nvPicPr>
          <p:cNvPr id="5" name="Imagen 13" descr="http://agendapublica.net/wp-content/uploads/2015/12/384.jpg"/>
          <p:cNvPicPr/>
          <p:nvPr/>
        </p:nvPicPr>
        <p:blipFill>
          <a:blip r:embed="rId4" cstate="print"/>
          <a:srcRect/>
          <a:stretch>
            <a:fillRect/>
          </a:stretch>
        </p:blipFill>
        <p:spPr bwMode="auto">
          <a:xfrm>
            <a:off x="179511" y="476672"/>
            <a:ext cx="1584175" cy="1512168"/>
          </a:xfrm>
          <a:prstGeom prst="rect">
            <a:avLst/>
          </a:prstGeom>
          <a:noFill/>
          <a:ln w="9525">
            <a:noFill/>
            <a:miter lim="800000"/>
            <a:headEnd/>
            <a:tailEnd/>
          </a:ln>
        </p:spPr>
      </p:pic>
      <p:sp>
        <p:nvSpPr>
          <p:cNvPr id="6" name="5 Rectángulo"/>
          <p:cNvSpPr/>
          <p:nvPr/>
        </p:nvSpPr>
        <p:spPr>
          <a:xfrm>
            <a:off x="1979712" y="188640"/>
            <a:ext cx="5040560" cy="20162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SECRETARÍA DE SEGURIDAD  Y PROTECCIÓN CIUDADANA  </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Subsecretaría de Seguridad Pública.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 Policía Estatal Preventiva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 Policía Fronteriza.</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Policía Estatal de Caminos.</a:t>
            </a:r>
            <a:endParaRPr lang="es-MX" sz="1600" b="1" dirty="0">
              <a:latin typeface="Arial" pitchFamily="34" charset="0"/>
              <a:cs typeface="Arial" pitchFamily="34" charset="0"/>
            </a:endParaRPr>
          </a:p>
        </p:txBody>
      </p:sp>
    </p:spTree>
    <p:extLst>
      <p:ext uri="{BB962C8B-B14F-4D97-AF65-F5344CB8AC3E}">
        <p14:creationId xmlns:p14="http://schemas.microsoft.com/office/powerpoint/2010/main" val="197985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762670"/>
            <a:ext cx="6408712" cy="2308324"/>
          </a:xfrm>
          <a:prstGeom prst="rect">
            <a:avLst/>
          </a:prstGeom>
          <a:noFill/>
        </p:spPr>
        <p:txBody>
          <a:bodyPr wrap="square" rtlCol="0">
            <a:spAutoFit/>
          </a:bodyPr>
          <a:lstStyle/>
          <a:p>
            <a:pPr marL="285750" lvl="0" indent="-285750" algn="just">
              <a:buFont typeface="Arial" pitchFamily="34" charset="0"/>
              <a:buChar char="•"/>
            </a:pPr>
            <a:r>
              <a:rPr lang="es-ES" sz="1600" b="1" dirty="0">
                <a:solidFill>
                  <a:schemeClr val="bg1"/>
                </a:solidFill>
                <a:latin typeface="Arial" pitchFamily="34" charset="0"/>
                <a:cs typeface="Arial" pitchFamily="34" charset="0"/>
              </a:rPr>
              <a:t>Operará un Centro de Monitoreo de Riesgos las 24 horas, con cobertura radial en todo el estado, donde se canalizarán los apoyos que así soliciten los municipios.</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Proporcionará apoyos consistentes en información turística, apoyo vial, localización de personas extraviadas, rescate vehicular y acuático, servicios médicos y seguridad pública a través de personal operativo desplegado en los principales centros turísticos, tel. 018008107372.</a:t>
            </a:r>
            <a:endParaRPr lang="es-ES" sz="1600" b="1" dirty="0">
              <a:latin typeface="Arial" pitchFamily="34" charset="0"/>
              <a:cs typeface="Arial" pitchFamily="34" charset="0"/>
            </a:endParaRPr>
          </a:p>
        </p:txBody>
      </p:sp>
      <p:pic>
        <p:nvPicPr>
          <p:cNvPr id="15362" name="Picture 2" descr="C:\Users\LENOVO\Pictures\PROTECCION CIVIL\pc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609" y="3140968"/>
            <a:ext cx="707878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3" name="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404664"/>
            <a:ext cx="1850910" cy="1900438"/>
          </a:xfrm>
          <a:prstGeom prst="rect">
            <a:avLst/>
          </a:prstGeom>
        </p:spPr>
      </p:pic>
      <p:sp>
        <p:nvSpPr>
          <p:cNvPr id="5" name="4 Rectángulo"/>
          <p:cNvSpPr/>
          <p:nvPr/>
        </p:nvSpPr>
        <p:spPr>
          <a:xfrm>
            <a:off x="2348314" y="116632"/>
            <a:ext cx="4032448"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SECRETARIA DE PROTECCIÓN CIVIL</a:t>
            </a:r>
          </a:p>
        </p:txBody>
      </p:sp>
    </p:spTree>
    <p:extLst>
      <p:ext uri="{BB962C8B-B14F-4D97-AF65-F5344CB8AC3E}">
        <p14:creationId xmlns:p14="http://schemas.microsoft.com/office/powerpoint/2010/main" val="569980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1868881"/>
            <a:ext cx="5400600" cy="2031325"/>
          </a:xfrm>
          <a:prstGeom prst="rect">
            <a:avLst/>
          </a:prstGeom>
          <a:noFill/>
        </p:spPr>
        <p:txBody>
          <a:bodyPr wrap="square" rtlCol="0">
            <a:spAutoFit/>
          </a:bodyPr>
          <a:lstStyle/>
          <a:p>
            <a:pPr marL="285750" lvl="0" indent="-285750" algn="just">
              <a:buFont typeface="Arial" pitchFamily="34" charset="0"/>
              <a:buChar char="•"/>
            </a:pPr>
            <a:r>
              <a:rPr lang="es-ES" b="1" dirty="0">
                <a:solidFill>
                  <a:schemeClr val="bg1"/>
                </a:solidFill>
                <a:latin typeface="Arial" pitchFamily="34" charset="0"/>
                <a:cs typeface="Arial" pitchFamily="34" charset="0"/>
              </a:rPr>
              <a:t>Establecerá la coordinación y concertación necesaria con dependencias y organismos federales, así como con el gobierno estatal y municipal en caso de presentarse conflictos sociales ó de orden político que afecte el desarrollo de en los principales campos santos a través de acuerdos de Gobierno. </a:t>
            </a:r>
            <a:endParaRPr lang="es-MX"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2" descr="http://www.sgg.chiapas.gob.mx/media/theme/logo1.png"/>
          <p:cNvPicPr/>
          <p:nvPr/>
        </p:nvPicPr>
        <p:blipFill>
          <a:blip r:embed="rId3" cstate="print"/>
          <a:srcRect/>
          <a:stretch>
            <a:fillRect/>
          </a:stretch>
        </p:blipFill>
        <p:spPr bwMode="auto">
          <a:xfrm>
            <a:off x="6300192" y="477562"/>
            <a:ext cx="2693995" cy="892193"/>
          </a:xfrm>
          <a:prstGeom prst="rect">
            <a:avLst/>
          </a:prstGeom>
          <a:solidFill>
            <a:schemeClr val="bg1">
              <a:lumMod val="95000"/>
            </a:schemeClr>
          </a:solidFill>
          <a:ln w="9525">
            <a:noFill/>
            <a:miter lim="800000"/>
            <a:headEnd/>
            <a:tailEnd/>
          </a:ln>
        </p:spPr>
      </p:pic>
      <p:sp>
        <p:nvSpPr>
          <p:cNvPr id="5" name="4 Rectángulo"/>
          <p:cNvSpPr/>
          <p:nvPr/>
        </p:nvSpPr>
        <p:spPr>
          <a:xfrm>
            <a:off x="791580" y="305162"/>
            <a:ext cx="4896544" cy="123699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SECRETARÍA GENERAL DE GOBIERNO</a:t>
            </a:r>
          </a:p>
          <a:p>
            <a:pPr algn="ct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Subsecretarias Regionales y Delegaciones de Gobierno</a:t>
            </a:r>
            <a:endParaRPr lang="es-MX" sz="1600" b="1" dirty="0">
              <a:latin typeface="Arial" pitchFamily="34" charset="0"/>
              <a:cs typeface="Arial" pitchFamily="34" charset="0"/>
            </a:endParaRPr>
          </a:p>
        </p:txBody>
      </p:sp>
    </p:spTree>
    <p:extLst>
      <p:ext uri="{BB962C8B-B14F-4D97-AF65-F5344CB8AC3E}">
        <p14:creationId xmlns:p14="http://schemas.microsoft.com/office/powerpoint/2010/main" val="1194243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16632"/>
            <a:ext cx="6912768" cy="6278642"/>
          </a:xfrm>
          <a:prstGeom prst="rect">
            <a:avLst/>
          </a:prstGeom>
          <a:noFill/>
        </p:spPr>
        <p:txBody>
          <a:bodyPr wrap="square" rtlCol="0">
            <a:spAutoFit/>
          </a:bodyPr>
          <a:lstStyle/>
          <a:p>
            <a:pPr algn="ctr"/>
            <a:endParaRPr lang="es-MX" sz="1600" b="1" dirty="0">
              <a:latin typeface="Arial" pitchFamily="34" charset="0"/>
              <a:cs typeface="Arial" pitchFamily="34" charset="0"/>
            </a:endParaRPr>
          </a:p>
          <a:p>
            <a:pPr algn="ctr"/>
            <a:endParaRPr lang="es-MX" sz="1600" b="1" dirty="0">
              <a:latin typeface="Arial" pitchFamily="34" charset="0"/>
              <a:cs typeface="Arial" pitchFamily="34" charset="0"/>
            </a:endParaRPr>
          </a:p>
          <a:p>
            <a:pPr algn="ctr"/>
            <a:endParaRPr lang="es-MX" sz="1600" b="1" dirty="0">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Proporcionará asistencia médica hospitalaria y </a:t>
            </a:r>
            <a:r>
              <a:rPr lang="es-ES" sz="1600" b="1" dirty="0" err="1">
                <a:solidFill>
                  <a:schemeClr val="bg1"/>
                </a:solidFill>
                <a:latin typeface="Arial" pitchFamily="34" charset="0"/>
                <a:cs typeface="Arial" pitchFamily="34" charset="0"/>
              </a:rPr>
              <a:t>Prehospitalaria</a:t>
            </a:r>
            <a:r>
              <a:rPr lang="es-ES" sz="1600" b="1" dirty="0">
                <a:solidFill>
                  <a:schemeClr val="bg1"/>
                </a:solidFill>
                <a:latin typeface="Arial" pitchFamily="34" charset="0"/>
                <a:cs typeface="Arial" pitchFamily="34" charset="0"/>
              </a:rPr>
              <a:t> integral a visitantes  en los centros de asistencia, módulos temporales y puestos de auxilio establecidos, como parte del Sistema Estatal de Protección Civil.</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Garantizará la asistencia médica a través de las Jurisdicciones Sanitarias, Hospitales, Unidades Sanitarias de Primer Nivel y Ambulancias.</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Realizará vigilancia epidemiológica de enfermedades transmisibles, asistencia médica, protección contra riesgos sanitarios, promoción a la salud y campaña hospitalaria de prevención de accidentes en coordinación con 10 Jurisdicciones Sanitarias distribuidas en los Municipios de Tuxtla Gutiérrez, San Cristóbal, Comitán, Villa flores, </a:t>
            </a:r>
            <a:r>
              <a:rPr lang="es-ES" sz="1600" b="1" dirty="0" err="1">
                <a:solidFill>
                  <a:schemeClr val="bg1"/>
                </a:solidFill>
                <a:latin typeface="Arial" pitchFamily="34" charset="0"/>
                <a:cs typeface="Arial" pitchFamily="34" charset="0"/>
              </a:rPr>
              <a:t>Pichucalco</a:t>
            </a:r>
            <a:r>
              <a:rPr lang="es-ES" sz="1600" b="1" dirty="0">
                <a:solidFill>
                  <a:schemeClr val="bg1"/>
                </a:solidFill>
                <a:latin typeface="Arial" pitchFamily="34" charset="0"/>
                <a:cs typeface="Arial" pitchFamily="34" charset="0"/>
              </a:rPr>
              <a:t>, Palenque, Tapachula, Tonalá, Ocosingo y </a:t>
            </a:r>
            <a:r>
              <a:rPr lang="es-ES" sz="1600" b="1" dirty="0" err="1">
                <a:solidFill>
                  <a:schemeClr val="bg1"/>
                </a:solidFill>
                <a:latin typeface="Arial" pitchFamily="34" charset="0"/>
                <a:cs typeface="Arial" pitchFamily="34" charset="0"/>
              </a:rPr>
              <a:t>Motozintla</a:t>
            </a:r>
            <a:r>
              <a:rPr lang="es-ES" sz="1600" b="1" dirty="0">
                <a:solidFill>
                  <a:schemeClr val="bg1"/>
                </a:solidFill>
                <a:latin typeface="Arial" pitchFamily="34" charset="0"/>
                <a:cs typeface="Arial" pitchFamily="34" charset="0"/>
              </a:rPr>
              <a:t>.</a:t>
            </a:r>
          </a:p>
          <a:p>
            <a:pPr marL="285750" lvl="0" indent="-285750" algn="just">
              <a:buFont typeface="Arial" pitchFamily="34" charset="0"/>
              <a:buChar char="•"/>
            </a:pPr>
            <a:endParaRPr lang="es-ES"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Realizará la vigilancia sanitaria y reforzamiento de las medidas de prevención contra riesgos sanitarios, con énfasis en la influenza AH1N1, Rotavirus y Marea Roja, a través de  Protección contra Riesgos Sanitarios</a:t>
            </a:r>
            <a:endParaRPr lang="es-MX" sz="1600" b="1" dirty="0">
              <a:solidFill>
                <a:schemeClr val="bg1"/>
              </a:solidFill>
              <a:effectLst/>
              <a:latin typeface="Arial" pitchFamily="34" charset="0"/>
              <a:cs typeface="Arial" pitchFamily="34" charset="0"/>
            </a:endParaRPr>
          </a:p>
          <a:p>
            <a:pPr lvl="0"/>
            <a:endParaRPr lang="es-MX" dirty="0">
              <a:effectLst/>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324528" cy="603029"/>
          </a:xfrm>
          <a:prstGeom prst="rect">
            <a:avLst/>
          </a:prstGeom>
        </p:spPr>
      </p:pic>
      <p:pic>
        <p:nvPicPr>
          <p:cNvPr id="4"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33032"/>
            <a:ext cx="1954556" cy="1800200"/>
          </a:xfrm>
          <a:prstGeom prst="rect">
            <a:avLst/>
          </a:prstGeom>
        </p:spPr>
      </p:pic>
      <p:sp>
        <p:nvSpPr>
          <p:cNvPr id="5" name="4 Rectángulo"/>
          <p:cNvSpPr/>
          <p:nvPr/>
        </p:nvSpPr>
        <p:spPr>
          <a:xfrm>
            <a:off x="2843808" y="116632"/>
            <a:ext cx="2664296"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SECRETARIA DE SALUD</a:t>
            </a:r>
          </a:p>
        </p:txBody>
      </p:sp>
    </p:spTree>
    <p:extLst>
      <p:ext uri="{BB962C8B-B14F-4D97-AF65-F5344CB8AC3E}">
        <p14:creationId xmlns:p14="http://schemas.microsoft.com/office/powerpoint/2010/main" val="320840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6726297" cy="5355312"/>
          </a:xfrm>
          <a:prstGeom prst="rect">
            <a:avLst/>
          </a:prstGeom>
          <a:noFill/>
        </p:spPr>
        <p:txBody>
          <a:bodyPr wrap="square" rtlCol="0">
            <a:spAutoFit/>
          </a:bodyPr>
          <a:lstStyle/>
          <a:p>
            <a:pPr lvl="0" algn="just"/>
            <a:r>
              <a:rPr lang="es-ES" sz="1600" b="1" dirty="0">
                <a:solidFill>
                  <a:schemeClr val="bg1"/>
                </a:solidFill>
                <a:latin typeface="Arial" pitchFamily="34" charset="0"/>
                <a:cs typeface="Arial" pitchFamily="34" charset="0"/>
              </a:rPr>
              <a:t>A través de la Dirección de Riesgos Sanitarios, llevará a cabo la vigilancia de la calidad de los productos pesqueros, manejadores y expendedores de alimentos, difundiendo alertamientos sobre la presencia de posibles riesgos y daños a la salud. Realizará vigilancia sanitaria de calidad del agua para consumo humano en empresas purificadoras de agua.</a:t>
            </a:r>
          </a:p>
          <a:p>
            <a:pPr lvl="0" algn="just"/>
            <a:r>
              <a:rPr lang="es-ES" sz="1600" b="1" dirty="0">
                <a:solidFill>
                  <a:schemeClr val="bg1"/>
                </a:solidFill>
                <a:latin typeface="Arial" pitchFamily="34" charset="0"/>
                <a:cs typeface="Arial" pitchFamily="34" charset="0"/>
              </a:rPr>
              <a:t> </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Efectuará en especial el control de enfermedades gastrointestinales (cólera) en zonas turísticas de cascadas, ríos y zonas arqueológicas, principalmente donde se expenden alimentos. </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Participarán 2,762 elementos del Instituto de Salud, incluyendo médicos, enfermeras, polivalentes y promotores a la salud, así como personal médico, técnicos en urgencias médicas, de enfermería, Médicos Epidemiólogos apoyados de 10 Jurisdicciones Sanitarias, 23 Unidades hospitalarias, 83 Unidades Móviles, que cubren sitios. </a:t>
            </a:r>
          </a:p>
          <a:p>
            <a:pPr lvl="0" algn="just"/>
            <a:endParaRPr lang="es-MX" sz="1600" b="1" dirty="0">
              <a:solidFill>
                <a:schemeClr val="bg1"/>
              </a:solidFill>
              <a:effectLst/>
              <a:latin typeface="Arial" pitchFamily="34" charset="0"/>
              <a:cs typeface="Arial" pitchFamily="34" charset="0"/>
            </a:endParaRPr>
          </a:p>
          <a:p>
            <a:pPr lvl="0" algn="just"/>
            <a:r>
              <a:rPr lang="es-ES" sz="1600" b="1" dirty="0">
                <a:solidFill>
                  <a:schemeClr val="bg1"/>
                </a:solidFill>
                <a:latin typeface="Arial" pitchFamily="34" charset="0"/>
                <a:cs typeface="Arial" pitchFamily="34" charset="0"/>
              </a:rPr>
              <a:t>Estas acciones estarán vinculadas con las Unidades Médicas del IMSS, ISSSTE e ISSTECH</a:t>
            </a:r>
            <a:r>
              <a:rPr lang="es-ES" b="1" dirty="0">
                <a:solidFill>
                  <a:schemeClr val="bg1"/>
                </a:solidFill>
                <a:latin typeface="Arial" pitchFamily="34" charset="0"/>
                <a:cs typeface="Arial" pitchFamily="34" charset="0"/>
              </a:rPr>
              <a:t>.</a:t>
            </a:r>
            <a:r>
              <a:rPr lang="es-MX" b="1" dirty="0">
                <a:solidFill>
                  <a:schemeClr val="bg1"/>
                </a:solidFill>
                <a:latin typeface="Arial" pitchFamily="34" charset="0"/>
                <a:cs typeface="Arial" pitchFamily="34" charset="0"/>
              </a:rPr>
              <a:t> </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8260" y="332656"/>
            <a:ext cx="1954556" cy="1934773"/>
          </a:xfrm>
          <a:prstGeom prst="rect">
            <a:avLst/>
          </a:prstGeom>
        </p:spPr>
      </p:pic>
    </p:spTree>
    <p:extLst>
      <p:ext uri="{BB962C8B-B14F-4D97-AF65-F5344CB8AC3E}">
        <p14:creationId xmlns:p14="http://schemas.microsoft.com/office/powerpoint/2010/main" val="3809662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3120" y="995277"/>
            <a:ext cx="7848872" cy="5262979"/>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Coadyuvar con los tres órdenes de gobierno en las tareas de prevención del delito y auxilio a la población en los principales panteones y atractivos del Estado.</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Mantendrá comunicación a través de sistemas de repetidores instalados en 3 regiones, cuya cobertura abarca un total de 35 sitios.</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Establecerá Centros de Atención a Emergencias (066) en 107 municipios, con sede en las ciudades de Tuxtla Gutiérrez, San Cristóbal de las Casas, Comitán, Las Margaritas, Tonalá, Villa flores, Cintalapa, Pijijiapan, Ocosingo, Pichucalco, Palenque y Tapachula, participando 136 elementos para la atención de llamadas de emergencia, 38 técnicos certificados para la operatividad de Comunicaciones de C-4. para esta actividad se contará con 94 líneas telefónicas, a disposición de la población para realizar llamadas al 066 y 089.</a:t>
            </a:r>
          </a:p>
          <a:p>
            <a:pPr lvl="0" algn="just"/>
            <a:endParaRPr lang="es-MX" sz="1600" b="1" dirty="0">
              <a:solidFill>
                <a:schemeClr val="bg1"/>
              </a:solidFill>
              <a:effectLst/>
              <a:latin typeface="Arial" pitchFamily="34" charset="0"/>
              <a:cs typeface="Arial" pitchFamily="34" charset="0"/>
            </a:endParaRPr>
          </a:p>
          <a:p>
            <a:pPr lvl="0" algn="just"/>
            <a:r>
              <a:rPr lang="es-MX" sz="1600" b="1" dirty="0">
                <a:solidFill>
                  <a:schemeClr val="bg1"/>
                </a:solidFill>
                <a:latin typeface="Arial" pitchFamily="34" charset="0"/>
                <a:cs typeface="Arial" pitchFamily="34" charset="0"/>
              </a:rPr>
              <a:t>A través de la Coordinación Estatal de Alcoholímetro, se aplicará el Alcoholímetro Preventivo y el programa de Conductor Responsable, para incidir en la disminución de accidentes de tránsito provocados por el consumo excesivo de alcohol, en coordinación con el Sector Salud y los H. Ayuntamientos de Chiapa de Corzo, Tapachula y Tonalá.</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3099" y="92296"/>
            <a:ext cx="2017786" cy="760931"/>
          </a:xfrm>
          <a:prstGeom prst="rect">
            <a:avLst/>
          </a:prstGeom>
        </p:spPr>
      </p:pic>
      <p:sp>
        <p:nvSpPr>
          <p:cNvPr id="5" name="4 Rectángulo"/>
          <p:cNvSpPr/>
          <p:nvPr/>
        </p:nvSpPr>
        <p:spPr>
          <a:xfrm>
            <a:off x="611560" y="249423"/>
            <a:ext cx="6048672"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bg1"/>
                </a:solidFill>
                <a:latin typeface="Arial" pitchFamily="34" charset="0"/>
                <a:cs typeface="Arial" pitchFamily="34" charset="0"/>
              </a:rPr>
              <a:t>CONSEJO ESTATAL DE SEGURIDAD PÚBLICA </a:t>
            </a:r>
            <a:endParaRPr lang="es-MX" sz="1600" b="1" dirty="0">
              <a:solidFill>
                <a:schemeClr val="bg1"/>
              </a:solidFill>
              <a:latin typeface="Arial" pitchFamily="34" charset="0"/>
              <a:cs typeface="Arial" pitchFamily="34" charset="0"/>
            </a:endParaRPr>
          </a:p>
          <a:p>
            <a:pPr algn="ctr"/>
            <a:r>
              <a:rPr lang="es-ES" sz="1600" b="1" dirty="0">
                <a:solidFill>
                  <a:schemeClr val="bg1"/>
                </a:solidFill>
                <a:latin typeface="Arial" pitchFamily="34" charset="0"/>
                <a:cs typeface="Arial" pitchFamily="34" charset="0"/>
              </a:rPr>
              <a:t>C-4</a:t>
            </a:r>
          </a:p>
        </p:txBody>
      </p:sp>
    </p:spTree>
    <p:extLst>
      <p:ext uri="{BB962C8B-B14F-4D97-AF65-F5344CB8AC3E}">
        <p14:creationId xmlns:p14="http://schemas.microsoft.com/office/powerpoint/2010/main" val="62603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289953"/>
            <a:ext cx="8280920" cy="4278094"/>
          </a:xfrm>
          <a:prstGeom prst="rect">
            <a:avLst/>
          </a:prstGeom>
          <a:noFill/>
        </p:spPr>
        <p:txBody>
          <a:bodyPr wrap="square" rtlCol="0">
            <a:spAutoFit/>
          </a:bodyPr>
          <a:lstStyle/>
          <a:p>
            <a:pPr marL="285750" lvl="0" indent="-285750" algn="just">
              <a:buFont typeface="Arial" pitchFamily="34" charset="0"/>
              <a:buChar char="•"/>
            </a:pPr>
            <a:r>
              <a:rPr lang="es-ES" sz="1600" b="1" dirty="0">
                <a:solidFill>
                  <a:schemeClr val="bg1"/>
                </a:solidFill>
                <a:latin typeface="Arial" pitchFamily="34" charset="0"/>
                <a:cs typeface="Arial" pitchFamily="34" charset="0"/>
              </a:rPr>
              <a:t>Proporcionará orientación e información turística en puntos turísticos, panteones, atracciones,  a través de 41 módulos de atención, 15 estatales y 26 municipales. </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Implementará  módulos de información en sitios con mayor afluencia de visitantes con el apoyo de las 06 Delegaciones Regionales de Turismo, así como módulos provisionales serán instalados en aeropuertos, terminales de autobuses, parques nacionales, puestos de asistencia, zonas arqueológicas, panteones y módulos permanentes en Tuxtla Gutiérrez, </a:t>
            </a:r>
            <a:r>
              <a:rPr lang="es-ES" sz="1600" b="1" dirty="0" err="1">
                <a:solidFill>
                  <a:schemeClr val="bg1"/>
                </a:solidFill>
                <a:latin typeface="Arial" pitchFamily="34" charset="0"/>
                <a:cs typeface="Arial" pitchFamily="34" charset="0"/>
              </a:rPr>
              <a:t>Chiapa</a:t>
            </a:r>
            <a:r>
              <a:rPr lang="es-ES" sz="1600" b="1" dirty="0">
                <a:solidFill>
                  <a:schemeClr val="bg1"/>
                </a:solidFill>
                <a:latin typeface="Arial" pitchFamily="34" charset="0"/>
                <a:cs typeface="Arial" pitchFamily="34" charset="0"/>
              </a:rPr>
              <a:t> de Corzo, San Cristóbal, Comitán de </a:t>
            </a:r>
            <a:r>
              <a:rPr lang="es-ES" sz="1600" b="1" dirty="0" err="1">
                <a:solidFill>
                  <a:schemeClr val="bg1"/>
                </a:solidFill>
                <a:latin typeface="Arial" pitchFamily="34" charset="0"/>
                <a:cs typeface="Arial" pitchFamily="34" charset="0"/>
              </a:rPr>
              <a:t>Dominguez</a:t>
            </a:r>
            <a:r>
              <a:rPr lang="es-ES" sz="1600" b="1" dirty="0">
                <a:solidFill>
                  <a:schemeClr val="bg1"/>
                </a:solidFill>
                <a:latin typeface="Arial" pitchFamily="34" charset="0"/>
                <a:cs typeface="Arial" pitchFamily="34" charset="0"/>
              </a:rPr>
              <a:t>, Palenque, Tapachula y Tonalá; quienes a su vez proporcionarán de manera diaria los reporte de afluencia turística, ocupación hotelera e incidencias, el cual será enviado al enlace de Protección Civil  y contendrá la información del día anterior.</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Promoverá el Operativo Carrusel en coordinación con la policía municipal de acuerdo a los tramos carreteros; además del uso del servicio de apoyo al turista Lada Chiapas 01800 2 80 35 00 y al 61 70550 ext. 35015 o 35064.</a:t>
            </a:r>
            <a:endParaRPr lang="es-MX" sz="1600"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0" descr="http://www.turismochiapas.gob.mx/institucional/media/theme/logo1.png"/>
          <p:cNvPicPr/>
          <p:nvPr/>
        </p:nvPicPr>
        <p:blipFill rotWithShape="1">
          <a:blip r:embed="rId3" cstate="print"/>
          <a:srcRect l="1" r="53582"/>
          <a:stretch/>
        </p:blipFill>
        <p:spPr bwMode="auto">
          <a:xfrm>
            <a:off x="7389230" y="202742"/>
            <a:ext cx="1647266" cy="799331"/>
          </a:xfrm>
          <a:prstGeom prst="rect">
            <a:avLst/>
          </a:prstGeom>
          <a:solidFill>
            <a:schemeClr val="bg1">
              <a:lumMod val="95000"/>
            </a:schemeClr>
          </a:solidFill>
          <a:ln w="9525">
            <a:noFill/>
            <a:miter lim="800000"/>
            <a:headEnd/>
            <a:tailEnd/>
          </a:ln>
        </p:spPr>
      </p:pic>
      <p:sp>
        <p:nvSpPr>
          <p:cNvPr id="5" name="4 Rectángulo"/>
          <p:cNvSpPr/>
          <p:nvPr/>
        </p:nvSpPr>
        <p:spPr>
          <a:xfrm>
            <a:off x="2447764" y="276313"/>
            <a:ext cx="37444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SECRETARIA DE TURISMO </a:t>
            </a:r>
          </a:p>
        </p:txBody>
      </p:sp>
    </p:spTree>
    <p:extLst>
      <p:ext uri="{BB962C8B-B14F-4D97-AF65-F5344CB8AC3E}">
        <p14:creationId xmlns:p14="http://schemas.microsoft.com/office/powerpoint/2010/main" val="292129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467544" y="1028343"/>
            <a:ext cx="6768752" cy="4801314"/>
          </a:xfrm>
          <a:prstGeom prst="rect">
            <a:avLst/>
          </a:prstGeom>
          <a:noFill/>
        </p:spPr>
        <p:txBody>
          <a:bodyPr wrap="square" rtlCol="0">
            <a:spAutoFit/>
          </a:bodyPr>
          <a:lstStyle/>
          <a:p>
            <a:pPr algn="just"/>
            <a:r>
              <a:rPr lang="es-ES" sz="1600" b="1" dirty="0">
                <a:solidFill>
                  <a:schemeClr val="bg1"/>
                </a:solidFill>
                <a:latin typeface="Arial" pitchFamily="34" charset="0"/>
                <a:cs typeface="Arial" pitchFamily="34" charset="0"/>
              </a:rPr>
              <a:t>Proporcionará apoyo mecánico o vial a través de 09 elementos en las 03 rutas de los Ángeles Verdes, participando 03 vehículos de baja velocidad.</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Establecerán 03 rutas siendo estas las siguientes:</a:t>
            </a:r>
          </a:p>
          <a:p>
            <a:pPr lvl="0" algn="just"/>
            <a:endParaRPr lang="es-MX" sz="1600" b="1" dirty="0">
              <a:solidFill>
                <a:schemeClr val="bg1"/>
              </a:solidFill>
              <a:effectLst/>
              <a:latin typeface="Arial" pitchFamily="34" charset="0"/>
              <a:cs typeface="Arial" pitchFamily="34" charset="0"/>
            </a:endParaRPr>
          </a:p>
          <a:p>
            <a:pPr lvl="0" algn="just"/>
            <a:r>
              <a:rPr lang="es-ES" sz="1600" b="1" dirty="0">
                <a:solidFill>
                  <a:schemeClr val="bg1"/>
                </a:solidFill>
                <a:latin typeface="Arial" pitchFamily="34" charset="0"/>
                <a:cs typeface="Arial" pitchFamily="34" charset="0"/>
              </a:rPr>
              <a:t>Tramo Tuxtla Gutiérrez – San Cristóbal- </a:t>
            </a:r>
            <a:r>
              <a:rPr lang="es-ES" sz="1600" b="1" dirty="0" err="1">
                <a:solidFill>
                  <a:schemeClr val="bg1"/>
                </a:solidFill>
                <a:latin typeface="Arial" pitchFamily="34" charset="0"/>
                <a:cs typeface="Arial" pitchFamily="34" charset="0"/>
              </a:rPr>
              <a:t>Teopisca</a:t>
            </a:r>
            <a:r>
              <a:rPr lang="es-ES" sz="1600" b="1" dirty="0">
                <a:solidFill>
                  <a:schemeClr val="bg1"/>
                </a:solidFill>
                <a:latin typeface="Arial" pitchFamily="34" charset="0"/>
                <a:cs typeface="Arial" pitchFamily="34" charset="0"/>
              </a:rPr>
              <a:t> - Tuxtla Gutiérrez ( Grutas de Rancho Nuevo, </a:t>
            </a:r>
            <a:r>
              <a:rPr lang="es-ES" sz="1600" b="1" dirty="0" err="1">
                <a:solidFill>
                  <a:schemeClr val="bg1"/>
                </a:solidFill>
                <a:latin typeface="Arial" pitchFamily="34" charset="0"/>
                <a:cs typeface="Arial" pitchFamily="34" charset="0"/>
              </a:rPr>
              <a:t>Teopisca</a:t>
            </a:r>
            <a:r>
              <a:rPr lang="es-ES" sz="1600" b="1" dirty="0">
                <a:solidFill>
                  <a:schemeClr val="bg1"/>
                </a:solidFill>
                <a:latin typeface="Arial" pitchFamily="34" charset="0"/>
                <a:cs typeface="Arial" pitchFamily="34" charset="0"/>
              </a:rPr>
              <a:t>, </a:t>
            </a:r>
            <a:r>
              <a:rPr lang="es-ES" sz="1600" b="1" dirty="0" err="1">
                <a:solidFill>
                  <a:schemeClr val="bg1"/>
                </a:solidFill>
                <a:latin typeface="Arial" pitchFamily="34" charset="0"/>
                <a:cs typeface="Arial" pitchFamily="34" charset="0"/>
              </a:rPr>
              <a:t>Amatenango</a:t>
            </a:r>
            <a:r>
              <a:rPr lang="es-ES" sz="1600" b="1" dirty="0">
                <a:solidFill>
                  <a:schemeClr val="bg1"/>
                </a:solidFill>
                <a:latin typeface="Arial" pitchFamily="34" charset="0"/>
                <a:cs typeface="Arial" pitchFamily="34" charset="0"/>
              </a:rPr>
              <a:t> del Valle)</a:t>
            </a:r>
          </a:p>
          <a:p>
            <a:pPr lvl="0" algn="just"/>
            <a:endParaRPr lang="es-MX" sz="1600" b="1" dirty="0">
              <a:solidFill>
                <a:schemeClr val="bg1"/>
              </a:solidFill>
              <a:effectLst/>
              <a:latin typeface="Arial" pitchFamily="34" charset="0"/>
              <a:cs typeface="Arial" pitchFamily="34" charset="0"/>
            </a:endParaRPr>
          </a:p>
          <a:p>
            <a:pPr lvl="0" algn="just"/>
            <a:r>
              <a:rPr lang="pt-BR" sz="1600" b="1" dirty="0" err="1">
                <a:solidFill>
                  <a:schemeClr val="bg1"/>
                </a:solidFill>
                <a:latin typeface="Arial" pitchFamily="34" charset="0"/>
                <a:cs typeface="Arial" pitchFamily="34" charset="0"/>
              </a:rPr>
              <a:t>Tuxtla</a:t>
            </a:r>
            <a:r>
              <a:rPr lang="pt-BR" sz="1600" b="1" dirty="0">
                <a:solidFill>
                  <a:schemeClr val="bg1"/>
                </a:solidFill>
                <a:latin typeface="Arial" pitchFamily="34" charset="0"/>
                <a:cs typeface="Arial" pitchFamily="34" charset="0"/>
              </a:rPr>
              <a:t> – </a:t>
            </a:r>
            <a:r>
              <a:rPr lang="pt-BR" sz="1600" b="1" dirty="0" err="1">
                <a:solidFill>
                  <a:schemeClr val="bg1"/>
                </a:solidFill>
                <a:latin typeface="Arial" pitchFamily="34" charset="0"/>
                <a:cs typeface="Arial" pitchFamily="34" charset="0"/>
              </a:rPr>
              <a:t>Cintalapa</a:t>
            </a:r>
            <a:r>
              <a:rPr lang="pt-BR" sz="1600" b="1" dirty="0">
                <a:solidFill>
                  <a:schemeClr val="bg1"/>
                </a:solidFill>
                <a:latin typeface="Arial" pitchFamily="34" charset="0"/>
                <a:cs typeface="Arial" pitchFamily="34" charset="0"/>
              </a:rPr>
              <a:t> – </a:t>
            </a:r>
            <a:r>
              <a:rPr lang="pt-BR" sz="1600" b="1" dirty="0" err="1">
                <a:solidFill>
                  <a:schemeClr val="bg1"/>
                </a:solidFill>
                <a:latin typeface="Arial" pitchFamily="34" charset="0"/>
                <a:cs typeface="Arial" pitchFamily="34" charset="0"/>
              </a:rPr>
              <a:t>Crucero</a:t>
            </a:r>
            <a:r>
              <a:rPr lang="pt-BR" sz="1600" b="1" dirty="0">
                <a:solidFill>
                  <a:schemeClr val="bg1"/>
                </a:solidFill>
                <a:latin typeface="Arial" pitchFamily="34" charset="0"/>
                <a:cs typeface="Arial" pitchFamily="34" charset="0"/>
              </a:rPr>
              <a:t> ( Arraiga- </a:t>
            </a:r>
            <a:r>
              <a:rPr lang="pt-BR" sz="1600" b="1" dirty="0" err="1">
                <a:solidFill>
                  <a:schemeClr val="bg1"/>
                </a:solidFill>
                <a:latin typeface="Arial" pitchFamily="34" charset="0"/>
                <a:cs typeface="Arial" pitchFamily="34" charset="0"/>
              </a:rPr>
              <a:t>Tonalá</a:t>
            </a:r>
            <a:r>
              <a:rPr lang="pt-BR" sz="1600" b="1" dirty="0">
                <a:solidFill>
                  <a:schemeClr val="bg1"/>
                </a:solidFill>
                <a:latin typeface="Arial" pitchFamily="34" charset="0"/>
                <a:cs typeface="Arial" pitchFamily="34" charset="0"/>
              </a:rPr>
              <a:t> )</a:t>
            </a:r>
          </a:p>
          <a:p>
            <a:pPr lvl="0" algn="just"/>
            <a:endParaRPr lang="es-MX" sz="1600" b="1" dirty="0">
              <a:solidFill>
                <a:schemeClr val="bg1"/>
              </a:solidFill>
              <a:effectLst/>
              <a:latin typeface="Arial" pitchFamily="34" charset="0"/>
              <a:cs typeface="Arial" pitchFamily="34" charset="0"/>
            </a:endParaRPr>
          </a:p>
          <a:p>
            <a:pPr lvl="0" algn="just"/>
            <a:r>
              <a:rPr lang="pt-BR" sz="1600" b="1" dirty="0" err="1">
                <a:solidFill>
                  <a:schemeClr val="bg1"/>
                </a:solidFill>
                <a:latin typeface="Arial" pitchFamily="34" charset="0"/>
                <a:cs typeface="Arial" pitchFamily="34" charset="0"/>
              </a:rPr>
              <a:t>Tapachula-Pijijiapan-Mapastepec-Tapachula</a:t>
            </a:r>
            <a:r>
              <a:rPr lang="pt-BR" sz="1600" b="1" dirty="0">
                <a:solidFill>
                  <a:schemeClr val="bg1"/>
                </a:solidFill>
                <a:latin typeface="Arial" pitchFamily="34" charset="0"/>
                <a:cs typeface="Arial" pitchFamily="34" charset="0"/>
              </a:rPr>
              <a:t>(</a:t>
            </a:r>
            <a:r>
              <a:rPr lang="pt-BR" sz="1600" b="1" dirty="0" err="1">
                <a:solidFill>
                  <a:schemeClr val="bg1"/>
                </a:solidFill>
                <a:latin typeface="Arial" pitchFamily="34" charset="0"/>
                <a:cs typeface="Arial" pitchFamily="34" charset="0"/>
              </a:rPr>
              <a:t>Tapachula</a:t>
            </a:r>
            <a:r>
              <a:rPr lang="pt-BR" sz="1600" b="1" dirty="0">
                <a:solidFill>
                  <a:schemeClr val="bg1"/>
                </a:solidFill>
                <a:latin typeface="Arial" pitchFamily="34" charset="0"/>
                <a:cs typeface="Arial" pitchFamily="34" charset="0"/>
              </a:rPr>
              <a:t>, </a:t>
            </a:r>
            <a:r>
              <a:rPr lang="pt-BR" sz="1600" b="1" dirty="0" err="1">
                <a:solidFill>
                  <a:schemeClr val="bg1"/>
                </a:solidFill>
                <a:latin typeface="Arial" pitchFamily="34" charset="0"/>
                <a:cs typeface="Arial" pitchFamily="34" charset="0"/>
              </a:rPr>
              <a:t>Huehuetan</a:t>
            </a:r>
            <a:r>
              <a:rPr lang="pt-BR" sz="1600" b="1" dirty="0">
                <a:solidFill>
                  <a:schemeClr val="bg1"/>
                </a:solidFill>
                <a:latin typeface="Arial" pitchFamily="34" charset="0"/>
                <a:cs typeface="Arial" pitchFamily="34" charset="0"/>
              </a:rPr>
              <a:t>, </a:t>
            </a:r>
            <a:r>
              <a:rPr lang="pt-BR" sz="1600" b="1" dirty="0" err="1">
                <a:solidFill>
                  <a:schemeClr val="bg1"/>
                </a:solidFill>
                <a:latin typeface="Arial" pitchFamily="34" charset="0"/>
                <a:cs typeface="Arial" pitchFamily="34" charset="0"/>
              </a:rPr>
              <a:t>Huixtla</a:t>
            </a:r>
            <a:r>
              <a:rPr lang="pt-BR" sz="1600" b="1" dirty="0">
                <a:solidFill>
                  <a:schemeClr val="bg1"/>
                </a:solidFill>
                <a:latin typeface="Arial" pitchFamily="34" charset="0"/>
                <a:cs typeface="Arial" pitchFamily="34" charset="0"/>
              </a:rPr>
              <a:t>, </a:t>
            </a:r>
            <a:r>
              <a:rPr lang="pt-BR" sz="1600" b="1" dirty="0" err="1">
                <a:solidFill>
                  <a:schemeClr val="bg1"/>
                </a:solidFill>
                <a:latin typeface="Arial" pitchFamily="34" charset="0"/>
                <a:cs typeface="Arial" pitchFamily="34" charset="0"/>
              </a:rPr>
              <a:t>Pijijiapan</a:t>
            </a:r>
            <a:r>
              <a:rPr lang="pt-BR" sz="1600" b="1" dirty="0">
                <a:solidFill>
                  <a:schemeClr val="bg1"/>
                </a:solidFill>
                <a:latin typeface="Arial" pitchFamily="34" charset="0"/>
                <a:cs typeface="Arial" pitchFamily="34" charset="0"/>
              </a:rPr>
              <a:t>, </a:t>
            </a:r>
            <a:r>
              <a:rPr lang="pt-BR" sz="1600" b="1" dirty="0" err="1">
                <a:solidFill>
                  <a:schemeClr val="bg1"/>
                </a:solidFill>
                <a:latin typeface="Arial" pitchFamily="34" charset="0"/>
                <a:cs typeface="Arial" pitchFamily="34" charset="0"/>
              </a:rPr>
              <a:t>Mapastepec</a:t>
            </a:r>
            <a:r>
              <a:rPr lang="pt-BR" sz="1600" b="1" dirty="0">
                <a:solidFill>
                  <a:schemeClr val="bg1"/>
                </a:solidFill>
                <a:latin typeface="Arial" pitchFamily="34" charset="0"/>
                <a:cs typeface="Arial" pitchFamily="34" charset="0"/>
              </a:rPr>
              <a:t>, Entronque Puerto Arista.</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_tradnl" sz="1600" b="1" dirty="0">
                <a:solidFill>
                  <a:schemeClr val="bg1"/>
                </a:solidFill>
                <a:latin typeface="Arial" pitchFamily="34" charset="0"/>
                <a:cs typeface="Arial" pitchFamily="34" charset="0"/>
              </a:rPr>
              <a:t>Establecerá 1 Campamento ubicado entre la caseta de cobro Arriaga – Tonalá Km 71 y cubre del Km 27 hasta el Km 73 Puerto Arista.</a:t>
            </a:r>
            <a:endParaRPr lang="es-MX" sz="1600" b="1" dirty="0">
              <a:solidFill>
                <a:schemeClr val="bg1"/>
              </a:solidFill>
              <a:effectLst/>
              <a:latin typeface="Arial" pitchFamily="34" charset="0"/>
              <a:cs typeface="Arial" pitchFamily="34" charset="0"/>
            </a:endParaRPr>
          </a:p>
          <a:p>
            <a:pPr lvl="0" algn="just"/>
            <a:endParaRPr lang="es-ES_tradnl" sz="1600" b="1" dirty="0">
              <a:solidFill>
                <a:schemeClr val="bg1"/>
              </a:solidFill>
              <a:latin typeface="Arial" pitchFamily="34" charset="0"/>
              <a:cs typeface="Arial" pitchFamily="34" charset="0"/>
            </a:endParaRPr>
          </a:p>
          <a:p>
            <a:pPr lvl="0" algn="just"/>
            <a:r>
              <a:rPr lang="es-ES_tradnl" sz="1600" b="1" dirty="0">
                <a:solidFill>
                  <a:schemeClr val="bg1"/>
                </a:solidFill>
                <a:latin typeface="Arial" pitchFamily="34" charset="0"/>
                <a:cs typeface="Arial" pitchFamily="34" charset="0"/>
              </a:rPr>
              <a:t>Atención al Turista: 078 </a:t>
            </a:r>
            <a:endParaRPr lang="es-MX" sz="1600"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12" descr="http://www.visitapenasco.com.mx/wp-content/uploads/2013/01/k6o8vfyjaf5d3xosk6i1.jpeg"/>
          <p:cNvPicPr/>
          <p:nvPr/>
        </p:nvPicPr>
        <p:blipFill>
          <a:blip r:embed="rId3" cstate="print"/>
          <a:srcRect/>
          <a:stretch>
            <a:fillRect/>
          </a:stretch>
        </p:blipFill>
        <p:spPr bwMode="auto">
          <a:xfrm>
            <a:off x="7247516" y="236255"/>
            <a:ext cx="1791040" cy="1584176"/>
          </a:xfrm>
          <a:prstGeom prst="rect">
            <a:avLst/>
          </a:prstGeom>
          <a:noFill/>
          <a:ln w="9525">
            <a:noFill/>
            <a:miter lim="800000"/>
            <a:headEnd/>
            <a:tailEnd/>
          </a:ln>
        </p:spPr>
      </p:pic>
      <p:sp>
        <p:nvSpPr>
          <p:cNvPr id="5" name="4 Rectángulo"/>
          <p:cNvSpPr/>
          <p:nvPr/>
        </p:nvSpPr>
        <p:spPr>
          <a:xfrm>
            <a:off x="2699792" y="188640"/>
            <a:ext cx="3312368" cy="6840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ANGELES VERDES SECTUR</a:t>
            </a:r>
          </a:p>
        </p:txBody>
      </p:sp>
    </p:spTree>
    <p:extLst>
      <p:ext uri="{BB962C8B-B14F-4D97-AF65-F5344CB8AC3E}">
        <p14:creationId xmlns:p14="http://schemas.microsoft.com/office/powerpoint/2010/main" val="411395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2049" name="3 Imagen" descr="Descripción: dia-de-muertos-ofrenda-Zacatlan-Manzanas-Pueb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229184"/>
            <a:ext cx="8352928" cy="2880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95536" y="228600"/>
            <a:ext cx="835292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En este contexto y en el Marco del Sistema Estatal de Protección Civil el Gobierno del Estado Chiapas, a través del Instituto para la Gestión Integral de Riesgos de Desastres del Estado de Chiapas, implementa el “Sub-programa Celebración (Todos Santos, Día de Muertos.)”, donde se refuerzan las acciones a través de la vigilancia y patrullaje a partir del 31 de Octubre al 03 de Noviembre de 2016. Todo esto a través de acciones con medidas de carácter preventivo en la población en coordinación de las instancias federales, estatales, municipales y del sector social, mediante una amplia estrategia de seguridad, comunicación, autoprotección, sensibilización y auxilio, permitiendo atender a la población que transiten por las carreteras del estado durante este período, garantizando y reduciendo así, los daños de pérdidas de vidas humanas y de bienes materiales.</a:t>
            </a:r>
            <a:endParaRPr kumimoji="0" lang="es-MX" sz="1600" b="1" i="0" u="none" strike="noStrike" cap="none" normalizeH="0" baseline="0" dirty="0">
              <a:ln>
                <a:noFill/>
              </a:ln>
              <a:solidFill>
                <a:schemeClr val="bg1"/>
              </a:solidFill>
              <a:effectLst/>
              <a:latin typeface="Arial" pitchFamily="34" charset="0"/>
              <a:cs typeface="Arial" pitchFamily="34" charset="0"/>
            </a:endParaRP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309320"/>
            <a:ext cx="9252520" cy="577311"/>
          </a:xfrm>
          <a:prstGeom prst="rect">
            <a:avLst/>
          </a:prstGeom>
        </p:spPr>
      </p:pic>
    </p:spTree>
    <p:extLst>
      <p:ext uri="{BB962C8B-B14F-4D97-AF65-F5344CB8AC3E}">
        <p14:creationId xmlns:p14="http://schemas.microsoft.com/office/powerpoint/2010/main" val="248809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85800" y="728112"/>
            <a:ext cx="8280920" cy="5509200"/>
          </a:xfrm>
          <a:prstGeom prst="rect">
            <a:avLst/>
          </a:prstGeom>
          <a:noFill/>
        </p:spPr>
        <p:txBody>
          <a:bodyPr wrap="square" rtlCol="0">
            <a:spAutoFit/>
          </a:bodyPr>
          <a:lstStyle/>
          <a:p>
            <a:pPr marL="285750" lvl="0" indent="-285750" algn="just">
              <a:buFont typeface="Arial" pitchFamily="34" charset="0"/>
              <a:buChar char="•"/>
            </a:pPr>
            <a:r>
              <a:rPr lang="es-ES" sz="1600" b="1" dirty="0">
                <a:solidFill>
                  <a:schemeClr val="bg1"/>
                </a:solidFill>
                <a:latin typeface="Arial" pitchFamily="34" charset="0"/>
                <a:cs typeface="Arial" pitchFamily="34" charset="0"/>
              </a:rPr>
              <a:t>Implementarán vigilancia a partir del 31 de octubre al 03 de noviembre 2016, en  Municipios identificados con atractivos de las fiestas de todo santo y centros turísticos de mayor afluencia de personas, activando sus Consejos y Sistemas Municipales y Ejidales de Protección Civil.</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Establecerán acciones de coordinación y comunicación con las dependencias del Sistema Estatal de Protección Civil y del Sector Social (Cruz Roja y grupos voluntarios).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Apoyarán en las labores de prevención de accidentes y auxilio a vacacionistas, en coordinación con las autoridades estatales y federales.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Realizarán acciones de prevención del delito y de seguridad en coordinación con el Consejo de Seguridad Pública.</a:t>
            </a: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 puestos de auxilio y asistencia, en lugares con mayor afluencia de vacacionistas.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Implementarán sistemas de comunicación en coordinación con las autoridades ejidales y cooperativas donde exista centros turísticos, a fin de conformar Grupos de Salvavidas y de auxilio.</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Llevará a cabo acciones de recolección de basura en las playas y balnearios. </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En lugares donde se utilice el transporte acuático, obligará el uso de chalecos salvavidas a prestadores de servicios.</a:t>
            </a: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Apoyará con personal en la distribución de material impreso, difundiendo medidas de prevención a través de las radiodifusoras locales durante la temporada de vacaciones.</a:t>
            </a:r>
            <a:endParaRPr lang="es-MX" sz="1600"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3023828" y="116632"/>
            <a:ext cx="3096344"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H. AYUNTAMIENTOS</a:t>
            </a:r>
          </a:p>
        </p:txBody>
      </p:sp>
    </p:spTree>
    <p:extLst>
      <p:ext uri="{BB962C8B-B14F-4D97-AF65-F5344CB8AC3E}">
        <p14:creationId xmlns:p14="http://schemas.microsoft.com/office/powerpoint/2010/main" val="3940545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8655" y="620688"/>
            <a:ext cx="6912768" cy="5755422"/>
          </a:xfrm>
          <a:prstGeom prst="rect">
            <a:avLst/>
          </a:prstGeom>
          <a:noFill/>
        </p:spPr>
        <p:txBody>
          <a:bodyPr wrap="square" rtlCol="0">
            <a:spAutoFit/>
          </a:bodyPr>
          <a:lstStyle/>
          <a:p>
            <a:pPr marL="285750" lvl="0" indent="-285750" algn="just">
              <a:buFont typeface="Arial" pitchFamily="34" charset="0"/>
              <a:buChar char="•"/>
            </a:pPr>
            <a:r>
              <a:rPr lang="es-ES" sz="1600" b="1" dirty="0">
                <a:solidFill>
                  <a:schemeClr val="bg1"/>
                </a:solidFill>
                <a:latin typeface="Arial" pitchFamily="34" charset="0"/>
                <a:cs typeface="Arial" pitchFamily="34" charset="0"/>
              </a:rPr>
              <a:t>Otorgará servicios de emergencia, manteniendo en etapa de alerta permanente durante las 24 horas del día a los 251 elementos de las 16 Delegaciones, participando con un total de 48 ambulancias.</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 monitoreo permanente en sitios turísticos de gran afluencia, principalmente en balnearios de 16 municipios, con guardia permanente en coordinación con las Unidades Municipales de  Protección Civil y demás autoridades participantes.</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Monitoreo permanente a través de su propia red de comunicaciones.</a:t>
            </a:r>
          </a:p>
          <a:p>
            <a:pPr lvl="0"/>
            <a:endParaRPr lang="es-MX" sz="1600" b="1" dirty="0">
              <a:latin typeface="Arial" pitchFamily="34" charset="0"/>
              <a:cs typeface="Arial" pitchFamily="34" charset="0"/>
            </a:endParaRPr>
          </a:p>
          <a:p>
            <a:pPr algn="ctr"/>
            <a:r>
              <a:rPr lang="es-MX" sz="1600" b="1" dirty="0">
                <a:latin typeface="Arial" pitchFamily="34" charset="0"/>
                <a:cs typeface="Arial" pitchFamily="34" charset="0"/>
              </a:rPr>
              <a:t> </a:t>
            </a:r>
          </a:p>
          <a:p>
            <a:pPr algn="ctr"/>
            <a:endParaRPr lang="es-MX" sz="1600" b="1" dirty="0">
              <a:latin typeface="Arial" pitchFamily="34" charset="0"/>
              <a:cs typeface="Arial" pitchFamily="34" charset="0"/>
            </a:endParaRPr>
          </a:p>
          <a:p>
            <a:pPr algn="ctr"/>
            <a:endParaRPr lang="es-MX" sz="1600" b="1" dirty="0">
              <a:latin typeface="Arial" pitchFamily="34" charset="0"/>
              <a:cs typeface="Arial" pitchFamily="34" charset="0"/>
            </a:endParaRPr>
          </a:p>
          <a:p>
            <a:pPr algn="ctr"/>
            <a:endParaRPr lang="es-MX" sz="1600" b="1" dirty="0">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Atenderá los llamados de auxilio que la población requiera, en el ámbito de incendios urbanos o suburbanos, o que involucre material que represente riesgo a la población, así como fugas de gas, incidentes en los panteones lugares de atracción.</a:t>
            </a:r>
          </a:p>
          <a:p>
            <a:pPr lvl="0"/>
            <a:endParaRPr lang="es-ES" sz="1600" b="1" dirty="0">
              <a:latin typeface="Arial" pitchFamily="34" charset="0"/>
              <a:cs typeface="Arial" pitchFamily="34" charset="0"/>
            </a:endParaRPr>
          </a:p>
          <a:p>
            <a:pPr lvl="0"/>
            <a:endParaRPr lang="es-MX" sz="1600" b="1" dirty="0">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pic>
        <p:nvPicPr>
          <p:cNvPr id="4" name="Imagen 9" descr="https://112stores.files.wordpress.com/2011/06/logocrm.jpg"/>
          <p:cNvPicPr/>
          <p:nvPr/>
        </p:nvPicPr>
        <p:blipFill>
          <a:blip r:embed="rId3" cstate="print"/>
          <a:srcRect/>
          <a:stretch>
            <a:fillRect/>
          </a:stretch>
        </p:blipFill>
        <p:spPr bwMode="auto">
          <a:xfrm>
            <a:off x="7380312" y="461818"/>
            <a:ext cx="1690766" cy="1671038"/>
          </a:xfrm>
          <a:prstGeom prst="rect">
            <a:avLst/>
          </a:prstGeom>
          <a:noFill/>
          <a:ln w="9525">
            <a:noFill/>
            <a:miter lim="800000"/>
            <a:headEnd/>
            <a:tailEnd/>
          </a:ln>
        </p:spPr>
      </p:pic>
      <p:pic>
        <p:nvPicPr>
          <p:cNvPr id="5" name="Imagen 10" descr="https://encrypted-tbn3.gstatic.com/images?q=tbn:ANd9GcTIhsjgNnk8EgOf8KjEZsTI_IRYCOJfWpdqm6qFn_yzJEAXv_8qgQ"/>
          <p:cNvPicPr/>
          <p:nvPr/>
        </p:nvPicPr>
        <p:blipFill>
          <a:blip r:embed="rId4" cstate="print"/>
          <a:srcRect b="16889"/>
          <a:stretch>
            <a:fillRect/>
          </a:stretch>
        </p:blipFill>
        <p:spPr bwMode="auto">
          <a:xfrm>
            <a:off x="7380312" y="3861048"/>
            <a:ext cx="1690766" cy="1440160"/>
          </a:xfrm>
          <a:prstGeom prst="rect">
            <a:avLst/>
          </a:prstGeom>
          <a:noFill/>
          <a:ln w="9525">
            <a:noFill/>
            <a:miter lim="800000"/>
            <a:headEnd/>
            <a:tailEnd/>
          </a:ln>
        </p:spPr>
      </p:pic>
      <p:sp>
        <p:nvSpPr>
          <p:cNvPr id="6" name="5 Rectángulo"/>
          <p:cNvSpPr/>
          <p:nvPr/>
        </p:nvSpPr>
        <p:spPr>
          <a:xfrm>
            <a:off x="3131840" y="116632"/>
            <a:ext cx="2664296"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CRUZ ROJA MEXICANA</a:t>
            </a:r>
          </a:p>
        </p:txBody>
      </p:sp>
      <p:sp>
        <p:nvSpPr>
          <p:cNvPr id="7" name="6 Rectángulo"/>
          <p:cNvSpPr/>
          <p:nvPr/>
        </p:nvSpPr>
        <p:spPr>
          <a:xfrm>
            <a:off x="755576" y="3861048"/>
            <a:ext cx="6408712" cy="7200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H. CUERPO DE BOMBEROS DE TUXTLA GUTIÉRREZ, TAPACHULA, SAN CRISTÓBAL DE LAS CASAS.</a:t>
            </a:r>
          </a:p>
        </p:txBody>
      </p:sp>
    </p:spTree>
    <p:extLst>
      <p:ext uri="{BB962C8B-B14F-4D97-AF65-F5344CB8AC3E}">
        <p14:creationId xmlns:p14="http://schemas.microsoft.com/office/powerpoint/2010/main" val="176643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413063"/>
            <a:ext cx="7992888" cy="4031873"/>
          </a:xfrm>
          <a:prstGeom prst="rect">
            <a:avLst/>
          </a:prstGeom>
          <a:noFill/>
        </p:spPr>
        <p:txBody>
          <a:bodyPr wrap="square" rtlCol="0">
            <a:spAutoFit/>
          </a:bodyPr>
          <a:lstStyle/>
          <a:p>
            <a:pPr lvl="0" algn="just"/>
            <a:r>
              <a:rPr lang="es-ES" sz="1600" b="1" dirty="0">
                <a:solidFill>
                  <a:schemeClr val="bg1"/>
                </a:solidFill>
                <a:latin typeface="Arial" pitchFamily="34" charset="0"/>
                <a:cs typeface="Arial" pitchFamily="34" charset="0"/>
              </a:rPr>
              <a:t>Radio-Emergencia, A.C., Club de Auxilio y Rescate de Chiapas A.C., desplegarán 12 elementos, 1 ambulancia habilitada, 12 vehículos, radios de Banda Civil y radios de banda VHF, para comunicación en módulos de asistencia y monitoreo  en la entrada de las cabeceras municipales y sitios turísticos concurridos, en coordinación con los H. Ayuntamientos, proporcionando servicios de primeros auxilios, apoyo mecánico, asistencia vial, enlace de comunicados, patrullaje y acciones de vigilancia.</a:t>
            </a:r>
          </a:p>
          <a:p>
            <a:pPr lvl="0" algn="just"/>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Establecerán puntos de asistencia en cruceros críticos, así como también en las entradas de las Cabeceras Municipales con monitoreo permanente donde se tenga presencia de nuestra agrupación y en sitios turísticos concurridos de mayor afluencia.</a:t>
            </a:r>
          </a:p>
          <a:p>
            <a:pPr marL="285750" lvl="0" indent="-285750" algn="just">
              <a:buFont typeface="Arial" pitchFamily="34" charset="0"/>
              <a:buChar char="•"/>
            </a:pPr>
            <a:endParaRPr lang="es-MX" sz="1600" b="1" dirty="0">
              <a:solidFill>
                <a:schemeClr val="bg1"/>
              </a:solidFill>
              <a:effectLst/>
              <a:latin typeface="Arial" pitchFamily="34" charset="0"/>
              <a:cs typeface="Arial" pitchFamily="34" charset="0"/>
            </a:endParaRPr>
          </a:p>
          <a:p>
            <a:pPr marL="285750" lvl="0" indent="-285750" algn="just">
              <a:buFont typeface="Arial" pitchFamily="34" charset="0"/>
              <a:buChar char="•"/>
            </a:pPr>
            <a:r>
              <a:rPr lang="es-ES" sz="1600" b="1" dirty="0">
                <a:solidFill>
                  <a:schemeClr val="bg1"/>
                </a:solidFill>
                <a:latin typeface="Arial" pitchFamily="34" charset="0"/>
                <a:cs typeface="Arial" pitchFamily="34" charset="0"/>
              </a:rPr>
              <a:t>Apoyarán en las labores de rescate y auxilio a la población, abanderamientos en caso de accidentes vehiculares y otros que se requieran, en coordinación con las autoridades municipales de Protección Civil.</a:t>
            </a:r>
            <a:endParaRPr lang="es-MX" sz="1600" b="1" dirty="0">
              <a:solidFill>
                <a:schemeClr val="bg1"/>
              </a:solidFill>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1583668" y="260648"/>
            <a:ext cx="5976664" cy="86409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pitchFamily="34" charset="0"/>
                <a:cs typeface="Arial" pitchFamily="34" charset="0"/>
              </a:rPr>
              <a:t>COORDINACIÓN NACIONAL DE RADIO-EMERGENCIA, A.C. </a:t>
            </a:r>
            <a:endParaRPr lang="es-MX" sz="1600" b="1" dirty="0">
              <a:latin typeface="Arial" pitchFamily="34" charset="0"/>
              <a:cs typeface="Arial" pitchFamily="34" charset="0"/>
            </a:endParaRPr>
          </a:p>
          <a:p>
            <a:pPr algn="ctr"/>
            <a:r>
              <a:rPr lang="es-ES" sz="1600" b="1" dirty="0">
                <a:latin typeface="Arial" pitchFamily="34" charset="0"/>
                <a:cs typeface="Arial" pitchFamily="34" charset="0"/>
              </a:rPr>
              <a:t>CLUB DE AUXILIO Y RESCATE DE CHIAPAS, A.C</a:t>
            </a:r>
            <a:r>
              <a:rPr lang="es-ES" b="1" dirty="0">
                <a:latin typeface="Arial" pitchFamily="34" charset="0"/>
                <a:cs typeface="Arial" pitchFamily="34" charset="0"/>
              </a:rPr>
              <a:t>.</a:t>
            </a:r>
          </a:p>
        </p:txBody>
      </p:sp>
    </p:spTree>
    <p:extLst>
      <p:ext uri="{BB962C8B-B14F-4D97-AF65-F5344CB8AC3E}">
        <p14:creationId xmlns:p14="http://schemas.microsoft.com/office/powerpoint/2010/main" val="18718105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728112"/>
            <a:ext cx="8784976" cy="5509200"/>
          </a:xfrm>
          <a:prstGeom prst="rect">
            <a:avLst/>
          </a:prstGeom>
          <a:noFill/>
        </p:spPr>
        <p:txBody>
          <a:bodyPr wrap="square" rtlCol="0">
            <a:spAutoFit/>
          </a:bodyPr>
          <a:lstStyle/>
          <a:p>
            <a:pPr marL="285750" indent="-285750" algn="just">
              <a:buFont typeface="Arial" pitchFamily="34" charset="0"/>
              <a:buChar char="•"/>
            </a:pPr>
            <a:r>
              <a:rPr lang="es-MX" sz="1600" b="1" dirty="0">
                <a:solidFill>
                  <a:schemeClr val="bg1"/>
                </a:solidFill>
                <a:latin typeface="Arial" pitchFamily="34" charset="0"/>
                <a:cs typeface="Arial" pitchFamily="34" charset="0"/>
              </a:rPr>
              <a:t> Verificar que en los días de mayor concentración el uso de flamas, encendido de veladoras, anafres o utensilios para cocinar y tanques de gas LP se haga con responsabilidad, evitando que cajas, mesas o cualquier obstáculo que impida el libre acceso y rápida evacuación del Campo Santo.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Evitar caminar sobre las tumbas ya que las lápidas o losas pueden estar frágiles y ocasionar caídas. Si se detectan fosas abiertas, reportarlas inmediatamente a la administración del Panteón.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Evitar comprar alimentos en áreas aledañas al Panteón, de hacerlo, verificar la higiene del lugar y si es dudosa, lo mejor es no comprar y/o consumir el producto.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Si se utilizan flores naturales es necesario llenar los floreros con tierra, verificar que cuente los recipientes que tengan desagües para evitar que se acumule el agua y la proliferación del mosquito transmisor del dengue.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Utilizar los botes de basura para depositar los desechos que se retiran de las tumbas.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Evitar llevar mascotas (perros, gatos, etc.) a los panteones. </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En el Campo Santo los niños deberán estar siempre bajo la vigilancia de un adulto responsable.</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2699792" y="188640"/>
            <a:ext cx="4032448" cy="43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RECOMENDACIONES GENERALES </a:t>
            </a:r>
          </a:p>
        </p:txBody>
      </p:sp>
    </p:spTree>
    <p:extLst>
      <p:ext uri="{BB962C8B-B14F-4D97-AF65-F5344CB8AC3E}">
        <p14:creationId xmlns:p14="http://schemas.microsoft.com/office/powerpoint/2010/main" val="2812334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5556" y="843986"/>
            <a:ext cx="8172908" cy="5262979"/>
          </a:xfrm>
          <a:prstGeom prst="rect">
            <a:avLst/>
          </a:prstGeom>
          <a:noFill/>
        </p:spPr>
        <p:txBody>
          <a:bodyPr wrap="square" rtlCol="0">
            <a:spAutoFit/>
          </a:bodyPr>
          <a:lstStyle/>
          <a:p>
            <a:pPr marL="285750" indent="-285750" algn="just">
              <a:buFont typeface="Arial" panose="020B0604020202020204" pitchFamily="34" charset="0"/>
              <a:buChar char="•"/>
            </a:pPr>
            <a:r>
              <a:rPr lang="es-MX" sz="1600" b="1" dirty="0">
                <a:solidFill>
                  <a:schemeClr val="bg1"/>
                </a:solidFill>
                <a:latin typeface="Arial" pitchFamily="34" charset="0"/>
                <a:cs typeface="Arial" pitchFamily="34" charset="0"/>
              </a:rPr>
              <a:t> Se instalan  los puestos de control permanente y la presencia masiva de los uniformados en los terminales de transporte y sitios de mayor afluencia de personas.</a:t>
            </a:r>
          </a:p>
          <a:p>
            <a:pPr marL="285750" lvl="0" indent="-285750" algn="just">
              <a:buFont typeface="Arial" pitchFamily="34" charset="0"/>
              <a:buChar char="•"/>
            </a:pPr>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Revise la seguridad de su vivienda antes de dejarla sola, verificando el cierre de ventanas y puertas así como llaves de paso de servicios públicos.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Recomiende a sus vecinos o personal de la seguridad privada, el cuidado de la misma, informando en forma oportuna la presencia de personas sospechosas al 066 ó al Tel. 01800 8235663 o bien desde su celular *119 </a:t>
            </a:r>
            <a:r>
              <a:rPr lang="es-MX" sz="1600" b="1" dirty="0" err="1">
                <a:solidFill>
                  <a:schemeClr val="bg1"/>
                </a:solidFill>
                <a:latin typeface="Arial" pitchFamily="34" charset="0"/>
                <a:cs typeface="Arial" pitchFamily="34" charset="0"/>
              </a:rPr>
              <a:t>send</a:t>
            </a:r>
            <a:r>
              <a:rPr lang="es-MX" sz="1600" b="1" dirty="0">
                <a:solidFill>
                  <a:schemeClr val="bg1"/>
                </a:solidFill>
                <a:latin typeface="Arial" pitchFamily="34" charset="0"/>
                <a:cs typeface="Arial" pitchFamily="34" charset="0"/>
              </a:rPr>
              <a:t>, del Centro de Monitoreo  tel. 018008107372 del IPCMIRD.</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No deje velas ni pebeteros encendidos.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Actualice los elementos del botiquín para evitar el consumo de medicamentos vencidos, en desaseo o inexistentes.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Realice el mantenimiento técnico mecánico preventivo del vehículo.</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Asegúrese de llevar el kit de carreteras, llanta de repuesto, herramientas y documentos.</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2378224" y="188640"/>
            <a:ext cx="4752528"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ACCIONES SEGURAS PARA LOS VISITANTES:</a:t>
            </a:r>
          </a:p>
        </p:txBody>
      </p:sp>
      <p:sp>
        <p:nvSpPr>
          <p:cNvPr id="5" name="4 Rectángulo"/>
          <p:cNvSpPr/>
          <p:nvPr/>
        </p:nvSpPr>
        <p:spPr>
          <a:xfrm>
            <a:off x="490317" y="260648"/>
            <a:ext cx="1076850"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ANTES</a:t>
            </a:r>
          </a:p>
        </p:txBody>
      </p:sp>
    </p:spTree>
    <p:extLst>
      <p:ext uri="{BB962C8B-B14F-4D97-AF65-F5344CB8AC3E}">
        <p14:creationId xmlns:p14="http://schemas.microsoft.com/office/powerpoint/2010/main" val="2683807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332656"/>
            <a:ext cx="8568952" cy="4770537"/>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Aliste el dinero de pasajes, peajes, comestibles e imprevistos preferiblemente con billetes y/o monedas de baja denominación.</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No lleve consigo joyas o elementos suntuosos que llamen la atención.</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Viaje con ropa cómoda y evite llevar grandes paquetes a la mano, que incomoden a los demás pasajeros o que puedan ser olvidados.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Prevea el abastecimiento del vehículo en estaciones de servicio y no adquiera gasolina que le ofrecen en lugares no autorizados.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Prevea los medios necesarios para llevar consigo agua o bebidas hidratantes cuando vaya realizar desplazamientos por varias horas.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Adquiera la comida o refrigerios en sitios conocidos para evitar intoxicaciones por consumo de alimentos.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Guarde en un lugar seguro, los carnets de servicios médicos, el seguimiento de las vacunas y tipos de sangre de los menores de edad que lo acompañan.</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1599137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865438"/>
            <a:ext cx="8352928" cy="5016758"/>
          </a:xfrm>
          <a:prstGeom prst="rect">
            <a:avLst/>
          </a:prstGeom>
          <a:noFill/>
        </p:spPr>
        <p:txBody>
          <a:bodyPr wrap="square" rtlCol="0">
            <a:spAutoFit/>
          </a:bodyPr>
          <a:lstStyle/>
          <a:p>
            <a:pPr marL="285750" indent="-285750">
              <a:buFont typeface="Arial" panose="020B0604020202020204" pitchFamily="34" charset="0"/>
              <a:buChar char="•"/>
            </a:pPr>
            <a:r>
              <a:rPr lang="es-MX" sz="1600" b="1" dirty="0">
                <a:solidFill>
                  <a:schemeClr val="bg1"/>
                </a:solidFill>
                <a:latin typeface="Arial" pitchFamily="34" charset="0"/>
                <a:cs typeface="Arial" pitchFamily="34" charset="0"/>
              </a:rPr>
              <a:t>Mantenga el cuidado permanente de los niños, en especial en sitios de mayor concentración de personas como, panteones, terminal de transporte, centros comerciales, sitios de peregrinación.</a:t>
            </a:r>
          </a:p>
          <a:p>
            <a:pPr lvl="0"/>
            <a:endParaRPr lang="es-MX" sz="1600" b="1" dirty="0">
              <a:solidFill>
                <a:schemeClr val="bg1"/>
              </a:solidFill>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Adquiera la programación turística -religiosa con anterioridad para que evite inconvenientes generados por desconocimiento del lugar, parqueaderos, horarios, trancones, desplazamientos, multitudes.</a:t>
            </a:r>
          </a:p>
          <a:p>
            <a:pPr lvl="0"/>
            <a:endParaRPr lang="es-MX" sz="1600" b="1" dirty="0">
              <a:solidFill>
                <a:schemeClr val="bg1"/>
              </a:solidFill>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Ubique con anterioridad los sitios autorizados para el parqueo de los vehículos, motocicletas.</a:t>
            </a:r>
          </a:p>
          <a:p>
            <a:pPr lvl="0"/>
            <a:endParaRPr lang="es-MX" sz="1600" b="1" dirty="0">
              <a:solidFill>
                <a:schemeClr val="bg1"/>
              </a:solidFill>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Evite asistir a las multitudes y sitios de peregrinación con bicicleta, pues este medio de transporte puede generar accidentes o ser objeto de la delincuencia. </a:t>
            </a:r>
          </a:p>
          <a:p>
            <a:pPr lvl="0"/>
            <a:r>
              <a:rPr lang="es-MX" sz="1600" b="1" dirty="0">
                <a:solidFill>
                  <a:schemeClr val="bg1"/>
                </a:solidFill>
                <a:latin typeface="Arial" pitchFamily="34" charset="0"/>
                <a:cs typeface="Arial" pitchFamily="34" charset="0"/>
              </a:rPr>
              <a:t>   </a:t>
            </a:r>
          </a:p>
          <a:p>
            <a:pPr marL="285750" lvl="0" indent="-285750">
              <a:buFont typeface="Arial" pitchFamily="34" charset="0"/>
              <a:buChar char="•"/>
            </a:pPr>
            <a:r>
              <a:rPr lang="es-MX" sz="1600" b="1" dirty="0">
                <a:solidFill>
                  <a:schemeClr val="bg1"/>
                </a:solidFill>
                <a:latin typeface="Arial" pitchFamily="34" charset="0"/>
                <a:cs typeface="Arial" pitchFamily="34" charset="0"/>
              </a:rPr>
              <a:t>No reciba alimentos de personas desconocidas.</a:t>
            </a:r>
          </a:p>
          <a:p>
            <a:pPr lvl="0"/>
            <a:endParaRPr lang="es-MX" sz="1600" b="1" dirty="0">
              <a:solidFill>
                <a:schemeClr val="bg1"/>
              </a:solidFill>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Evite transitar por sitios oscuros y desolados.</a:t>
            </a:r>
          </a:p>
          <a:p>
            <a:pPr lvl="0"/>
            <a:endParaRPr lang="es-MX" sz="1600" b="1" dirty="0">
              <a:solidFill>
                <a:schemeClr val="bg1"/>
              </a:solidFill>
              <a:latin typeface="Arial" pitchFamily="34" charset="0"/>
              <a:cs typeface="Arial" pitchFamily="34" charset="0"/>
            </a:endParaRPr>
          </a:p>
          <a:p>
            <a:pPr marL="285750" lvl="0" indent="-285750">
              <a:buFont typeface="Arial" pitchFamily="34" charset="0"/>
              <a:buChar char="•"/>
            </a:pPr>
            <a:r>
              <a:rPr lang="es-MX" sz="1600" b="1" dirty="0">
                <a:solidFill>
                  <a:schemeClr val="bg1"/>
                </a:solidFill>
                <a:latin typeface="Arial" pitchFamily="34" charset="0"/>
                <a:cs typeface="Arial" pitchFamily="34" charset="0"/>
              </a:rPr>
              <a:t>No porte joyas y elementos suntuosos que llamen la atención de los delincuentes.</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2303748" y="116632"/>
            <a:ext cx="4680520" cy="5040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ACCIONES SEGURAS PARA LOS VISITANTES</a:t>
            </a:r>
          </a:p>
        </p:txBody>
      </p:sp>
      <p:sp>
        <p:nvSpPr>
          <p:cNvPr id="5" name="4 Rectángulo"/>
          <p:cNvSpPr/>
          <p:nvPr/>
        </p:nvSpPr>
        <p:spPr>
          <a:xfrm>
            <a:off x="395536" y="134895"/>
            <a:ext cx="1440160"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Arial" pitchFamily="34" charset="0"/>
                <a:cs typeface="Arial" pitchFamily="34" charset="0"/>
              </a:rPr>
              <a:t>DURANTE</a:t>
            </a:r>
          </a:p>
        </p:txBody>
      </p:sp>
    </p:spTree>
    <p:extLst>
      <p:ext uri="{BB962C8B-B14F-4D97-AF65-F5344CB8AC3E}">
        <p14:creationId xmlns:p14="http://schemas.microsoft.com/office/powerpoint/2010/main" val="1287333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404664"/>
            <a:ext cx="8352928" cy="6032421"/>
          </a:xfrm>
          <a:prstGeom prst="rect">
            <a:avLst/>
          </a:prstGeom>
          <a:noFill/>
        </p:spPr>
        <p:txBody>
          <a:bodyPr wrap="square" rtlCol="0">
            <a:spAutoFit/>
          </a:bodyPr>
          <a:lstStyle/>
          <a:p>
            <a:pPr marL="285750" lvl="0" indent="-285750" algn="just">
              <a:buFont typeface="Arial" pitchFamily="34" charset="0"/>
              <a:buChar char="•"/>
            </a:pPr>
            <a:r>
              <a:rPr lang="es-MX" sz="1600" b="1" dirty="0">
                <a:solidFill>
                  <a:schemeClr val="bg1"/>
                </a:solidFill>
                <a:latin typeface="Arial" pitchFamily="34" charset="0"/>
                <a:cs typeface="Arial" pitchFamily="34" charset="0"/>
              </a:rPr>
              <a:t>Evite portar las tarjetas de crédito o débito en sitios donde no las requiere.</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Exija que el uso de su tarjeta de crédito se haga en presencia suya, para que evite ser clonada.</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Elija ropa y zapatos cómodos si se dispone a participar en largas caminatas o peregrinaciones.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No se exceda en el consumo de alimentos desconocidos, porque el cambio en los hábitos alimenticios le puede generar malestar estomacal.</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No deteriore la flora haciendo uso de la palma de cera en estas celebraciones religiosas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Seleccione los sitios en donde adquiere la comida de mar para evitar intoxicaciones.</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Si siente indisposición en materia de salud, haga uso de los organismos de socorro para un diagnóstico previo y si persiste el malestar, consulte un médico profesional.</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Llame ocasionalmente a sus vecinos para conocer la situación de su vivienda o empresa.</a:t>
            </a:r>
          </a:p>
          <a:p>
            <a:r>
              <a:rPr lang="es-MX" b="1" dirty="0"/>
              <a:t> </a:t>
            </a:r>
            <a:endParaRPr lang="es-MX" dirty="0"/>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2663664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3792" y="1412776"/>
            <a:ext cx="8424936" cy="3539430"/>
          </a:xfrm>
          <a:prstGeom prst="rect">
            <a:avLst/>
          </a:prstGeom>
          <a:noFill/>
        </p:spPr>
        <p:txBody>
          <a:bodyPr wrap="square" rtlCol="0">
            <a:spAutoFit/>
          </a:bodyPr>
          <a:lstStyle/>
          <a:p>
            <a:pPr marL="285750" indent="-285750" algn="just">
              <a:buFont typeface="Arial" panose="020B0604020202020204" pitchFamily="34" charset="0"/>
              <a:buChar char="•"/>
            </a:pPr>
            <a:r>
              <a:rPr lang="es-MX" sz="1600" b="1" dirty="0">
                <a:solidFill>
                  <a:schemeClr val="bg1"/>
                </a:solidFill>
                <a:latin typeface="Arial" pitchFamily="34" charset="0"/>
                <a:cs typeface="Arial" pitchFamily="34" charset="0"/>
              </a:rPr>
              <a:t>Adopte las medidas de seguridad para volver a su lugar de trabajo o residencia, verificando el número de maletas que lleva antes de tomar el servicio de transporte.</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 Revise el kit de carreteras y documentos del vehículo requeridos para su uso.</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 Deje a la mano el dinero en sencillo, que utilizará mientras los desplazamientos y evite manipular grandes cantidades de dinero en presencia de otras personas desconocidas.</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 Emplee el transporte legal para regresar a su destino.</a:t>
            </a:r>
          </a:p>
          <a:p>
            <a:pPr algn="just"/>
            <a:r>
              <a:rPr lang="es-MX" sz="1600" b="1" dirty="0">
                <a:solidFill>
                  <a:schemeClr val="bg1"/>
                </a:solidFill>
                <a:latin typeface="Arial" pitchFamily="34" charset="0"/>
                <a:cs typeface="Arial" pitchFamily="34" charset="0"/>
              </a:rPr>
              <a:t> </a:t>
            </a: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 Revise los candados, puertas y ventanas al ingresar a la vivienda, verificando que no sufrieron alteraciones en sus sistemas de seguridad.</a:t>
            </a:r>
            <a:endParaRPr lang="es-MX" sz="1600" b="1" dirty="0">
              <a:latin typeface="Arial" pitchFamily="34" charset="0"/>
              <a:cs typeface="Arial" pitchFamily="34" charset="0"/>
            </a:endParaRP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323528" y="232091"/>
            <a:ext cx="1656184" cy="5733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DESPUÉS</a:t>
            </a:r>
            <a:endParaRPr lang="es-MX" sz="1600" dirty="0">
              <a:latin typeface="Arial" pitchFamily="34" charset="0"/>
              <a:cs typeface="Arial" pitchFamily="34" charset="0"/>
            </a:endParaRPr>
          </a:p>
        </p:txBody>
      </p:sp>
      <p:sp>
        <p:nvSpPr>
          <p:cNvPr id="5" name="4 Rectángulo"/>
          <p:cNvSpPr/>
          <p:nvPr/>
        </p:nvSpPr>
        <p:spPr>
          <a:xfrm>
            <a:off x="2249996" y="200826"/>
            <a:ext cx="4752528" cy="6046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ACCIONES SEGURAS PARA LOS VISITANTES</a:t>
            </a:r>
            <a:endParaRPr lang="es-MX" sz="1600" dirty="0">
              <a:latin typeface="Arial" pitchFamily="34" charset="0"/>
              <a:cs typeface="Arial" pitchFamily="34" charset="0"/>
            </a:endParaRPr>
          </a:p>
        </p:txBody>
      </p:sp>
    </p:spTree>
    <p:extLst>
      <p:ext uri="{BB962C8B-B14F-4D97-AF65-F5344CB8AC3E}">
        <p14:creationId xmlns:p14="http://schemas.microsoft.com/office/powerpoint/2010/main" val="260747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692696"/>
            <a:ext cx="8424936" cy="3693319"/>
          </a:xfrm>
          <a:prstGeom prst="rect">
            <a:avLst/>
          </a:prstGeom>
          <a:noFill/>
        </p:spPr>
        <p:txBody>
          <a:bodyPr wrap="square" rtlCol="0">
            <a:spAutoFit/>
          </a:bodyPr>
          <a:lstStyle/>
          <a:p>
            <a:pPr marL="285750" lvl="0" indent="-285750" algn="just">
              <a:buFont typeface="Arial" pitchFamily="34" charset="0"/>
              <a:buChar char="•"/>
            </a:pPr>
            <a:r>
              <a:rPr lang="es-MX" b="1" dirty="0">
                <a:solidFill>
                  <a:schemeClr val="bg1"/>
                </a:solidFill>
                <a:latin typeface="Arial" pitchFamily="34" charset="0"/>
                <a:cs typeface="Arial" pitchFamily="34" charset="0"/>
              </a:rPr>
              <a:t> Abra las llaves de paso de los servicios públicos.</a:t>
            </a:r>
          </a:p>
          <a:p>
            <a:pPr algn="just"/>
            <a:r>
              <a:rPr lang="es-MX" b="1" dirty="0">
                <a:solidFill>
                  <a:schemeClr val="bg1"/>
                </a:solidFill>
                <a:latin typeface="Arial" pitchFamily="34" charset="0"/>
                <a:cs typeface="Arial" pitchFamily="34" charset="0"/>
              </a:rPr>
              <a:t> </a:t>
            </a:r>
          </a:p>
          <a:p>
            <a:pPr marL="285750" lvl="0" indent="-285750" algn="just">
              <a:buFont typeface="Arial" pitchFamily="34" charset="0"/>
              <a:buChar char="•"/>
            </a:pPr>
            <a:r>
              <a:rPr lang="es-MX" b="1" dirty="0">
                <a:solidFill>
                  <a:schemeClr val="bg1"/>
                </a:solidFill>
                <a:latin typeface="Arial" pitchFamily="34" charset="0"/>
                <a:cs typeface="Arial" pitchFamily="34" charset="0"/>
              </a:rPr>
              <a:t> Vuelva a su lugar, la copia de las llaves y documentos de uso personal.</a:t>
            </a:r>
          </a:p>
          <a:p>
            <a:pPr algn="just"/>
            <a:r>
              <a:rPr lang="es-MX" b="1" dirty="0">
                <a:solidFill>
                  <a:schemeClr val="bg1"/>
                </a:solidFill>
                <a:latin typeface="Arial" pitchFamily="34" charset="0"/>
                <a:cs typeface="Arial" pitchFamily="34" charset="0"/>
              </a:rPr>
              <a:t> </a:t>
            </a:r>
          </a:p>
          <a:p>
            <a:pPr marL="285750" lvl="0" indent="-285750" algn="just">
              <a:buFont typeface="Arial" pitchFamily="34" charset="0"/>
              <a:buChar char="•"/>
            </a:pPr>
            <a:r>
              <a:rPr lang="es-MX" b="1" dirty="0">
                <a:solidFill>
                  <a:schemeClr val="bg1"/>
                </a:solidFill>
                <a:latin typeface="Arial" pitchFamily="34" charset="0"/>
                <a:cs typeface="Arial" pitchFamily="34" charset="0"/>
              </a:rPr>
              <a:t> Organice los elementos que requiere para iniciar al siguiente día, sus actividades diarias, dispuesto mental y físicamente a continuar con los roles adquiridos, luego de ese descanso, celebración religiosa y/o encuentro familiar durante los días de todo santos.</a:t>
            </a:r>
          </a:p>
          <a:p>
            <a:pPr algn="just"/>
            <a:r>
              <a:rPr lang="es-MX" b="1" dirty="0">
                <a:solidFill>
                  <a:schemeClr val="bg1"/>
                </a:solidFill>
                <a:latin typeface="Arial" pitchFamily="34" charset="0"/>
                <a:cs typeface="Arial" pitchFamily="34" charset="0"/>
              </a:rPr>
              <a:t> </a:t>
            </a:r>
          </a:p>
          <a:p>
            <a:pPr marL="285750" lvl="0" indent="-285750" algn="just">
              <a:buFont typeface="Arial" pitchFamily="34" charset="0"/>
              <a:buChar char="•"/>
            </a:pPr>
            <a:r>
              <a:rPr lang="es-MX" b="1" dirty="0">
                <a:solidFill>
                  <a:schemeClr val="bg1"/>
                </a:solidFill>
                <a:latin typeface="Arial" pitchFamily="34" charset="0"/>
                <a:cs typeface="Arial" pitchFamily="34" charset="0"/>
              </a:rPr>
              <a:t>Recuerde que es indispensable llevar presente el número de emergencia 066 para la Policía Estatal, Policía de Federal, Cruz Roja y desde su celular *119 </a:t>
            </a:r>
            <a:r>
              <a:rPr lang="es-MX" b="1" dirty="0" err="1">
                <a:solidFill>
                  <a:schemeClr val="bg1"/>
                </a:solidFill>
                <a:latin typeface="Arial" pitchFamily="34" charset="0"/>
                <a:cs typeface="Arial" pitchFamily="34" charset="0"/>
              </a:rPr>
              <a:t>send</a:t>
            </a:r>
            <a:r>
              <a:rPr lang="es-MX" b="1" dirty="0">
                <a:solidFill>
                  <a:schemeClr val="bg1"/>
                </a:solidFill>
                <a:latin typeface="Arial" pitchFamily="34" charset="0"/>
                <a:cs typeface="Arial" pitchFamily="34" charset="0"/>
              </a:rPr>
              <a:t> y el 018008107372 para  Protección Civil Estatal de esta manera podrá ser auxiliada.</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35871"/>
            <a:ext cx="9252520" cy="603029"/>
          </a:xfrm>
          <a:prstGeom prst="rect">
            <a:avLst/>
          </a:prstGeom>
        </p:spPr>
      </p:pic>
    </p:spTree>
    <p:extLst>
      <p:ext uri="{BB962C8B-B14F-4D97-AF65-F5344CB8AC3E}">
        <p14:creationId xmlns:p14="http://schemas.microsoft.com/office/powerpoint/2010/main" val="168051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31539" y="1530664"/>
            <a:ext cx="8065915" cy="1077218"/>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Proteger la vida, el patrimonio y el medio ambiente ante los Riesgos de Desastres, a través del Manejo Integral de estos con oportunidad y pertinencia, observando la aplicación de la ley, el respeto a los derechos humanos, la diversidad cultural y la equidad de género, impulsando el desarrollo sustentable. </a:t>
            </a:r>
          </a:p>
        </p:txBody>
      </p:sp>
      <p:pic>
        <p:nvPicPr>
          <p:cNvPr id="8194" name="Picture 2" descr="https://scontent-iad3-1.xx.fbcdn.net/v/t1.0-9/13876212_1182488181772347_6608536045190092380_n.jpg?oh=bf55cd0e0a10d722c7788dca1719057d&amp;oe=5819A1F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68960"/>
            <a:ext cx="792088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12487" y="6237311"/>
            <a:ext cx="9312041" cy="620689"/>
          </a:xfrm>
          <a:prstGeom prst="rect">
            <a:avLst/>
          </a:prstGeom>
        </p:spPr>
      </p:pic>
      <p:sp>
        <p:nvSpPr>
          <p:cNvPr id="3" name="2 Rectángulo"/>
          <p:cNvSpPr/>
          <p:nvPr/>
        </p:nvSpPr>
        <p:spPr>
          <a:xfrm>
            <a:off x="431539" y="154970"/>
            <a:ext cx="4572510" cy="8135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1600" b="1" dirty="0">
                <a:latin typeface="Arial" pitchFamily="34" charset="0"/>
                <a:cs typeface="Arial" pitchFamily="34" charset="0"/>
              </a:rPr>
              <a:t>INSTITUTO PARA LA GESTION INTEGRAL DE RIESGOS DE DESASTRES DEL ESTADO DE CHIAPAS</a:t>
            </a:r>
          </a:p>
        </p:txBody>
      </p:sp>
      <p:sp>
        <p:nvSpPr>
          <p:cNvPr id="5" name="4 Rectángulo"/>
          <p:cNvSpPr/>
          <p:nvPr/>
        </p:nvSpPr>
        <p:spPr>
          <a:xfrm>
            <a:off x="5004048" y="154969"/>
            <a:ext cx="3456383" cy="81357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3200" b="1" dirty="0">
                <a:latin typeface="Arial" pitchFamily="34" charset="0"/>
                <a:cs typeface="Arial" pitchFamily="34" charset="0"/>
              </a:rPr>
              <a:t>MISIÓN:</a:t>
            </a:r>
          </a:p>
        </p:txBody>
      </p:sp>
    </p:spTree>
    <p:extLst>
      <p:ext uri="{BB962C8B-B14F-4D97-AF65-F5344CB8AC3E}">
        <p14:creationId xmlns:p14="http://schemas.microsoft.com/office/powerpoint/2010/main" val="46756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25121"/>
            <a:ext cx="8784976" cy="6340197"/>
          </a:xfrm>
          <a:prstGeom prst="rect">
            <a:avLst/>
          </a:prstGeom>
          <a:noFill/>
        </p:spPr>
        <p:txBody>
          <a:bodyPr wrap="square" rtlCol="0">
            <a:spAutoFit/>
          </a:bodyPr>
          <a:lstStyle/>
          <a:p>
            <a:pPr algn="ctr"/>
            <a:r>
              <a:rPr lang="es-MX" sz="1400" dirty="0"/>
              <a:t> </a:t>
            </a:r>
            <a:endParaRPr lang="es-MX" sz="1400" b="1" dirty="0">
              <a:latin typeface="Arial" pitchFamily="34" charset="0"/>
              <a:cs typeface="Arial" pitchFamily="34" charset="0"/>
            </a:endParaRPr>
          </a:p>
          <a:p>
            <a:pPr algn="ctr"/>
            <a:endParaRPr lang="es-MX" sz="1400" b="1" dirty="0">
              <a:latin typeface="Arial" pitchFamily="34" charset="0"/>
              <a:cs typeface="Arial" pitchFamily="34" charset="0"/>
            </a:endParaRPr>
          </a:p>
          <a:p>
            <a:pPr algn="ctr"/>
            <a:r>
              <a:rPr lang="es-MX" sz="1600" b="1" dirty="0">
                <a:solidFill>
                  <a:schemeClr val="bg1"/>
                </a:solidFill>
                <a:latin typeface="Arial" pitchFamily="34" charset="0"/>
                <a:cs typeface="Arial" pitchFamily="34" charset="0"/>
              </a:rPr>
              <a:t>SECRETARIA DE PROTECCION CIVIL </a:t>
            </a:r>
          </a:p>
          <a:p>
            <a:pPr algn="ctr"/>
            <a:r>
              <a:rPr lang="es-MX" sz="1400" b="1" dirty="0">
                <a:solidFill>
                  <a:schemeClr val="bg1"/>
                </a:solidFill>
                <a:latin typeface="Arial" pitchFamily="34" charset="0"/>
                <a:cs typeface="Arial" pitchFamily="34" charset="0"/>
              </a:rPr>
              <a:t>01 (961) 615 36 46, 615 99 00, 615 90 69</a:t>
            </a:r>
          </a:p>
          <a:p>
            <a:pPr algn="ctr"/>
            <a:r>
              <a:rPr lang="es-MX" sz="1400" b="1" dirty="0">
                <a:solidFill>
                  <a:schemeClr val="bg1"/>
                </a:solidFill>
                <a:latin typeface="Arial" pitchFamily="34" charset="0"/>
                <a:cs typeface="Arial" pitchFamily="34" charset="0"/>
              </a:rPr>
              <a:t>Conmutador 615 51 78</a:t>
            </a:r>
          </a:p>
          <a:p>
            <a:pPr algn="ctr"/>
            <a:r>
              <a:rPr lang="es-MX" sz="1400" b="1" dirty="0">
                <a:solidFill>
                  <a:schemeClr val="bg1"/>
                </a:solidFill>
                <a:latin typeface="Arial" pitchFamily="34" charset="0"/>
                <a:cs typeface="Arial" pitchFamily="34" charset="0"/>
              </a:rPr>
              <a:t>Gratuito  01 800 810 73 72   </a:t>
            </a:r>
            <a:r>
              <a:rPr lang="es-MX" sz="1400" b="1" dirty="0" err="1">
                <a:solidFill>
                  <a:schemeClr val="bg1"/>
                </a:solidFill>
                <a:latin typeface="Arial" pitchFamily="34" charset="0"/>
                <a:cs typeface="Arial" pitchFamily="34" charset="0"/>
              </a:rPr>
              <a:t>Telcel</a:t>
            </a:r>
            <a:r>
              <a:rPr lang="es-MX" sz="1400" b="1" dirty="0">
                <a:solidFill>
                  <a:schemeClr val="bg1"/>
                </a:solidFill>
                <a:latin typeface="Arial" pitchFamily="34" charset="0"/>
                <a:cs typeface="Arial" pitchFamily="34" charset="0"/>
              </a:rPr>
              <a:t> 119</a:t>
            </a:r>
          </a:p>
          <a:p>
            <a:pPr algn="ctr"/>
            <a:r>
              <a:rPr lang="es-MX" sz="1400" b="1" dirty="0">
                <a:solidFill>
                  <a:schemeClr val="bg1"/>
                </a:solidFill>
                <a:latin typeface="Arial" pitchFamily="34" charset="0"/>
                <a:cs typeface="Arial" pitchFamily="34" charset="0"/>
              </a:rPr>
              <a:t> </a:t>
            </a:r>
          </a:p>
          <a:p>
            <a:pPr algn="ctr"/>
            <a:r>
              <a:rPr lang="es-MX" sz="1600" b="1" dirty="0">
                <a:solidFill>
                  <a:schemeClr val="bg1"/>
                </a:solidFill>
                <a:latin typeface="Arial" pitchFamily="34" charset="0"/>
                <a:cs typeface="Arial" pitchFamily="34" charset="0"/>
              </a:rPr>
              <a:t>INSTITUTO DE SALUD</a:t>
            </a:r>
          </a:p>
          <a:p>
            <a:pPr algn="ctr"/>
            <a:r>
              <a:rPr lang="es-MX" sz="1400" b="1" dirty="0">
                <a:solidFill>
                  <a:schemeClr val="bg1"/>
                </a:solidFill>
                <a:latin typeface="Arial" pitchFamily="34" charset="0"/>
                <a:cs typeface="Arial" pitchFamily="34" charset="0"/>
              </a:rPr>
              <a:t>Conmutador 618 9250, 612 9251, Fax 613 7688;</a:t>
            </a:r>
          </a:p>
          <a:p>
            <a:pPr algn="ctr"/>
            <a:r>
              <a:rPr lang="es-MX" sz="1400" b="1" dirty="0">
                <a:solidFill>
                  <a:schemeClr val="bg1"/>
                </a:solidFill>
                <a:latin typeface="Arial" pitchFamily="34" charset="0"/>
                <a:cs typeface="Arial" pitchFamily="34" charset="0"/>
              </a:rPr>
              <a:t>LINEA DARTEL.- 01 800 822 27 36</a:t>
            </a:r>
          </a:p>
          <a:p>
            <a:pPr algn="ctr"/>
            <a:r>
              <a:rPr lang="es-MX" sz="1400" b="1" dirty="0">
                <a:solidFill>
                  <a:schemeClr val="bg1"/>
                </a:solidFill>
                <a:latin typeface="Arial" pitchFamily="34" charset="0"/>
                <a:cs typeface="Arial" pitchFamily="34" charset="0"/>
              </a:rPr>
              <a:t> </a:t>
            </a:r>
          </a:p>
          <a:p>
            <a:pPr algn="ctr"/>
            <a:r>
              <a:rPr lang="es-MX" sz="1600" b="1" dirty="0">
                <a:solidFill>
                  <a:schemeClr val="bg1"/>
                </a:solidFill>
                <a:latin typeface="Arial" pitchFamily="34" charset="0"/>
                <a:cs typeface="Arial" pitchFamily="34" charset="0"/>
              </a:rPr>
              <a:t>SISTEMA DIF CHIAPAS</a:t>
            </a:r>
          </a:p>
          <a:p>
            <a:pPr algn="ctr"/>
            <a:r>
              <a:rPr lang="es-MX" sz="1400" b="1" dirty="0">
                <a:solidFill>
                  <a:schemeClr val="bg1"/>
                </a:solidFill>
                <a:latin typeface="Arial" pitchFamily="34" charset="0"/>
                <a:cs typeface="Arial" pitchFamily="34" charset="0"/>
              </a:rPr>
              <a:t>617 00 25, Fax 614 03 25, Conmutador: 617 00 20</a:t>
            </a:r>
          </a:p>
          <a:p>
            <a:pPr algn="ctr"/>
            <a:r>
              <a:rPr lang="es-MX" sz="1400" b="1" dirty="0">
                <a:solidFill>
                  <a:schemeClr val="bg1"/>
                </a:solidFill>
                <a:latin typeface="Arial" pitchFamily="34" charset="0"/>
                <a:cs typeface="Arial" pitchFamily="34" charset="0"/>
              </a:rPr>
              <a:t> </a:t>
            </a:r>
          </a:p>
          <a:p>
            <a:pPr algn="ctr"/>
            <a:r>
              <a:rPr lang="es-MX" sz="1600" b="1" dirty="0">
                <a:solidFill>
                  <a:schemeClr val="bg1"/>
                </a:solidFill>
                <a:latin typeface="Arial" pitchFamily="34" charset="0"/>
                <a:cs typeface="Arial" pitchFamily="34" charset="0"/>
              </a:rPr>
              <a:t>SECRETARIA DE SEGURIDAD Y PROTECCIÓN CIUDADANA</a:t>
            </a:r>
          </a:p>
          <a:p>
            <a:pPr algn="ctr"/>
            <a:r>
              <a:rPr lang="es-MX" sz="1400" b="1" dirty="0">
                <a:solidFill>
                  <a:schemeClr val="bg1"/>
                </a:solidFill>
                <a:latin typeface="Arial" pitchFamily="34" charset="0"/>
                <a:cs typeface="Arial" pitchFamily="34" charset="0"/>
              </a:rPr>
              <a:t>Conmutador 617 70 20</a:t>
            </a:r>
          </a:p>
          <a:p>
            <a:pPr algn="ctr"/>
            <a:r>
              <a:rPr lang="es-MX" sz="1400" b="1" dirty="0">
                <a:solidFill>
                  <a:schemeClr val="bg1"/>
                </a:solidFill>
                <a:latin typeface="Arial" pitchFamily="34" charset="0"/>
                <a:cs typeface="Arial" pitchFamily="34" charset="0"/>
              </a:rPr>
              <a:t>LADA sin costo.- 01 800 221 1484; 614 07 05, Fax 604 11 36</a:t>
            </a:r>
          </a:p>
          <a:p>
            <a:pPr algn="ctr"/>
            <a:r>
              <a:rPr lang="es-MX" sz="1400" b="1" dirty="0">
                <a:solidFill>
                  <a:schemeClr val="bg1"/>
                </a:solidFill>
                <a:latin typeface="Arial" pitchFamily="34" charset="0"/>
                <a:cs typeface="Arial" pitchFamily="34" charset="0"/>
              </a:rPr>
              <a:t> </a:t>
            </a:r>
          </a:p>
          <a:p>
            <a:pPr algn="ctr"/>
            <a:r>
              <a:rPr lang="es-MX" sz="1600" b="1" dirty="0">
                <a:solidFill>
                  <a:schemeClr val="bg1"/>
                </a:solidFill>
                <a:latin typeface="Arial" pitchFamily="34" charset="0"/>
                <a:cs typeface="Arial" pitchFamily="34" charset="0"/>
              </a:rPr>
              <a:t>CRUZ ROJA MEXICANA</a:t>
            </a:r>
          </a:p>
          <a:p>
            <a:pPr algn="ctr"/>
            <a:r>
              <a:rPr lang="es-MX" sz="1400" b="1" dirty="0">
                <a:solidFill>
                  <a:schemeClr val="bg1"/>
                </a:solidFill>
                <a:latin typeface="Arial" pitchFamily="34" charset="0"/>
                <a:cs typeface="Arial" pitchFamily="34" charset="0"/>
              </a:rPr>
              <a:t>DELEGACIÓN TUXTLA.- (01961) 612 0096, 612 9514, </a:t>
            </a:r>
            <a:r>
              <a:rPr lang="es-MX" sz="1400" b="1" dirty="0" err="1">
                <a:solidFill>
                  <a:schemeClr val="bg1"/>
                </a:solidFill>
                <a:latin typeface="Arial" pitchFamily="34" charset="0"/>
                <a:cs typeface="Arial" pitchFamily="34" charset="0"/>
              </a:rPr>
              <a:t>Telcel</a:t>
            </a:r>
            <a:r>
              <a:rPr lang="es-MX" sz="1400" b="1" dirty="0">
                <a:solidFill>
                  <a:schemeClr val="bg1"/>
                </a:solidFill>
                <a:latin typeface="Arial" pitchFamily="34" charset="0"/>
                <a:cs typeface="Arial" pitchFamily="34" charset="0"/>
              </a:rPr>
              <a:t> 114 </a:t>
            </a:r>
            <a:r>
              <a:rPr lang="es-MX" sz="1400" b="1" dirty="0" err="1">
                <a:solidFill>
                  <a:schemeClr val="bg1"/>
                </a:solidFill>
                <a:latin typeface="Arial" pitchFamily="34" charset="0"/>
                <a:cs typeface="Arial" pitchFamily="34" charset="0"/>
              </a:rPr>
              <a:t>Send</a:t>
            </a:r>
            <a:endParaRPr lang="es-MX" sz="1400" b="1" dirty="0">
              <a:solidFill>
                <a:schemeClr val="bg1"/>
              </a:solidFill>
              <a:latin typeface="Arial" pitchFamily="34" charset="0"/>
              <a:cs typeface="Arial" pitchFamily="34" charset="0"/>
            </a:endParaRPr>
          </a:p>
          <a:p>
            <a:pPr algn="ctr"/>
            <a:r>
              <a:rPr lang="es-MX" sz="1400" b="1" dirty="0">
                <a:solidFill>
                  <a:schemeClr val="bg1"/>
                </a:solidFill>
                <a:latin typeface="Arial" pitchFamily="34" charset="0"/>
                <a:cs typeface="Arial" pitchFamily="34" charset="0"/>
              </a:rPr>
              <a:t>DELEGACIÓN SAN CRISTÓBAL.- (01967) 678 4833</a:t>
            </a:r>
          </a:p>
          <a:p>
            <a:pPr algn="ctr"/>
            <a:r>
              <a:rPr lang="es-MX" sz="1400" b="1" dirty="0">
                <a:solidFill>
                  <a:schemeClr val="bg1"/>
                </a:solidFill>
                <a:latin typeface="Arial" pitchFamily="34" charset="0"/>
                <a:cs typeface="Arial" pitchFamily="34" charset="0"/>
              </a:rPr>
              <a:t>DELEGACIÓN COMITAN.- (01963) 6322149, 6324042</a:t>
            </a:r>
          </a:p>
          <a:p>
            <a:pPr algn="ctr"/>
            <a:r>
              <a:rPr lang="es-MX" sz="1400" b="1" dirty="0">
                <a:solidFill>
                  <a:schemeClr val="bg1"/>
                </a:solidFill>
                <a:latin typeface="Arial" pitchFamily="34" charset="0"/>
                <a:cs typeface="Arial" pitchFamily="34" charset="0"/>
              </a:rPr>
              <a:t>DELEGACIÓN CINTALAPA.- (01968) 684 3862</a:t>
            </a:r>
          </a:p>
          <a:p>
            <a:pPr algn="ctr"/>
            <a:r>
              <a:rPr lang="es-MX" sz="1400" b="1" dirty="0">
                <a:solidFill>
                  <a:schemeClr val="bg1"/>
                </a:solidFill>
                <a:latin typeface="Arial" pitchFamily="34" charset="0"/>
                <a:cs typeface="Arial" pitchFamily="34" charset="0"/>
              </a:rPr>
              <a:t> </a:t>
            </a:r>
          </a:p>
          <a:p>
            <a:pPr algn="ctr"/>
            <a:r>
              <a:rPr lang="es-MX" sz="1400" b="1" dirty="0">
                <a:solidFill>
                  <a:schemeClr val="bg1"/>
                </a:solidFill>
                <a:latin typeface="Arial" pitchFamily="34" charset="0"/>
                <a:cs typeface="Arial" pitchFamily="34" charset="0"/>
              </a:rPr>
              <a:t>BOMBEROS TUXTLA (01961) 61 350 25, </a:t>
            </a:r>
            <a:r>
              <a:rPr lang="es-MX" sz="1400" b="1" dirty="0" err="1">
                <a:solidFill>
                  <a:schemeClr val="bg1"/>
                </a:solidFill>
                <a:latin typeface="Arial" pitchFamily="34" charset="0"/>
                <a:cs typeface="Arial" pitchFamily="34" charset="0"/>
              </a:rPr>
              <a:t>Telcel</a:t>
            </a:r>
            <a:r>
              <a:rPr lang="es-MX" sz="1400" b="1" dirty="0">
                <a:solidFill>
                  <a:schemeClr val="bg1"/>
                </a:solidFill>
                <a:latin typeface="Arial" pitchFamily="34" charset="0"/>
                <a:cs typeface="Arial" pitchFamily="34" charset="0"/>
              </a:rPr>
              <a:t> 116 </a:t>
            </a:r>
            <a:r>
              <a:rPr lang="es-MX" sz="1400" b="1" dirty="0" err="1">
                <a:solidFill>
                  <a:schemeClr val="bg1"/>
                </a:solidFill>
                <a:latin typeface="Arial" pitchFamily="34" charset="0"/>
                <a:cs typeface="Arial" pitchFamily="34" charset="0"/>
              </a:rPr>
              <a:t>send</a:t>
            </a:r>
            <a:endParaRPr lang="es-MX" sz="1400" b="1" dirty="0">
              <a:solidFill>
                <a:schemeClr val="bg1"/>
              </a:solidFill>
              <a:latin typeface="Arial" pitchFamily="34" charset="0"/>
              <a:cs typeface="Arial" pitchFamily="34" charset="0"/>
            </a:endParaRPr>
          </a:p>
          <a:p>
            <a:pPr algn="ctr"/>
            <a:r>
              <a:rPr lang="es-MX" sz="1400" b="1" dirty="0">
                <a:solidFill>
                  <a:schemeClr val="bg1"/>
                </a:solidFill>
                <a:latin typeface="Arial" pitchFamily="34" charset="0"/>
                <a:cs typeface="Arial" pitchFamily="34" charset="0"/>
              </a:rPr>
              <a:t>BOMBERO SAN CRISTOBAL (01 967) 67 819 89</a:t>
            </a:r>
          </a:p>
          <a:p>
            <a:pPr algn="ctr"/>
            <a:r>
              <a:rPr lang="es-MX" sz="1400" b="1" dirty="0">
                <a:solidFill>
                  <a:schemeClr val="bg1"/>
                </a:solidFill>
                <a:latin typeface="Arial" pitchFamily="34" charset="0"/>
                <a:cs typeface="Arial" pitchFamily="34" charset="0"/>
              </a:rPr>
              <a:t>BOMBEROS TAPACHULA (01 962) 62 520 65</a:t>
            </a:r>
          </a:p>
          <a:p>
            <a:pPr algn="ctr"/>
            <a:r>
              <a:rPr lang="es-MX" sz="1400" b="1" dirty="0">
                <a:solidFill>
                  <a:schemeClr val="bg1"/>
                </a:solidFill>
                <a:latin typeface="Arial" pitchFamily="34" charset="0"/>
                <a:cs typeface="Arial" pitchFamily="34" charset="0"/>
              </a:rPr>
              <a:t>BOMBEROS COMITAN (01 963) 63 222 51</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4" name="3 Rectángulo"/>
          <p:cNvSpPr/>
          <p:nvPr/>
        </p:nvSpPr>
        <p:spPr>
          <a:xfrm>
            <a:off x="3779912" y="83420"/>
            <a:ext cx="1872208" cy="32124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latin typeface="Arial" pitchFamily="34" charset="0"/>
                <a:cs typeface="Arial" pitchFamily="34" charset="0"/>
              </a:rPr>
              <a:t>DIRECTORIO</a:t>
            </a:r>
          </a:p>
        </p:txBody>
      </p:sp>
    </p:spTree>
    <p:extLst>
      <p:ext uri="{BB962C8B-B14F-4D97-AF65-F5344CB8AC3E}">
        <p14:creationId xmlns:p14="http://schemas.microsoft.com/office/powerpoint/2010/main" val="65869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10 Imagen" descr="Descripción: Celebracion-del-Dia-de-muertos-dia-de-muertos-en-patzcuaro-ofrendas-dulces-y-panes-tumbas-tradicion-purepecha-pante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852936"/>
            <a:ext cx="8208912"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33772" y="476672"/>
            <a:ext cx="878497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729038" algn="l"/>
              </a:tabLst>
            </a:pPr>
            <a:r>
              <a:rPr kumimoji="0" lang="es-MX"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Con motivo a la celebración del Día de los Muertos (Todos Santos), el Gobierno del Estado a través del Instituto para la Gestión Integral de Riesgos de Desastres del Estado de Chiapas, elaboró el Sub-programa operativo del “Día de muertos”, mismo que tendrá cobertura y será aplicado en los 122 municipios de las 15 regiones del estado, además pretende ser una Guía que fortalezca el trabajo Interinstitucional entre las Dependencias de Gobierno de los tres niveles que participan, con el objetivo de salvaguardar la seguridad de los asistentes que acuden a los Campos Santos. Así mismo, sea un apoyo fundamental para la ciudadanía en el que podrá encontrar recomendaciones prácticas que les ayudará a mitigar los riesgos.</a:t>
            </a:r>
            <a:endParaRPr kumimoji="0" lang="es-MX" sz="1600" b="1" i="0" u="none" strike="noStrike" cap="none" normalizeH="0" baseline="0" dirty="0">
              <a:ln>
                <a:noFill/>
              </a:ln>
              <a:solidFill>
                <a:schemeClr val="bg1"/>
              </a:solidFill>
              <a:effectLst/>
              <a:latin typeface="Arial" pitchFamily="34" charset="0"/>
              <a:cs typeface="Arial" pitchFamily="34" charset="0"/>
            </a:endParaRP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
        <p:nvSpPr>
          <p:cNvPr id="2" name="1 Rectángulo"/>
          <p:cNvSpPr/>
          <p:nvPr/>
        </p:nvSpPr>
        <p:spPr>
          <a:xfrm>
            <a:off x="3738059" y="119111"/>
            <a:ext cx="1667882" cy="3575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fontAlgn="base">
              <a:spcBef>
                <a:spcPct val="0"/>
              </a:spcBef>
              <a:spcAft>
                <a:spcPct val="0"/>
              </a:spcAft>
              <a:tabLst>
                <a:tab pos="3729038" algn="l"/>
              </a:tabLst>
            </a:pPr>
            <a:r>
              <a:rPr lang="es-MX" sz="1600" b="1" dirty="0">
                <a:solidFill>
                  <a:schemeClr val="bg1"/>
                </a:solidFill>
                <a:latin typeface="Arial" pitchFamily="34" charset="0"/>
                <a:ea typeface="Times New Roman" pitchFamily="18" charset="0"/>
                <a:cs typeface="Arial" pitchFamily="34" charset="0"/>
              </a:rPr>
              <a:t>ANEXO</a:t>
            </a:r>
            <a:endParaRPr lang="es-MX"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21144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9532" y="269561"/>
            <a:ext cx="8424936" cy="2062103"/>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Con dicho documento se refuerzan las acciones a través de la vigilancia y patrullaje a partir del 31 de Octubre al 03 de Noviembre de 2016; a través de acciones y medidas de carácter preventivo en coordinación con las instancias Federales, Estatales, Municipales y del Sector Social, mediante una amplia estrategia de seguridad, comunicación, autoprotección, sensibilización y auxilio, permitiendo atender a la población que transite por las carreteras del Estado durante este período, garantizando y reduciendo así, los daños de pérdidas de vidas humanas y de bienes materiales.</a:t>
            </a:r>
          </a:p>
        </p:txBody>
      </p:sp>
      <p:pic>
        <p:nvPicPr>
          <p:cNvPr id="3" name="11 Imagen" descr="F1.jpg"/>
          <p:cNvPicPr/>
          <p:nvPr/>
        </p:nvPicPr>
        <p:blipFill>
          <a:blip r:embed="rId2" cstate="print"/>
          <a:stretch>
            <a:fillRect/>
          </a:stretch>
        </p:blipFill>
        <p:spPr>
          <a:xfrm>
            <a:off x="899592" y="2450148"/>
            <a:ext cx="7560840" cy="3571140"/>
          </a:xfrm>
          <a:prstGeom prst="rect">
            <a:avLst/>
          </a:prstGeom>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3744003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6 Imagen" descr="muertos.jpg"/>
          <p:cNvPicPr/>
          <p:nvPr/>
        </p:nvPicPr>
        <p:blipFill>
          <a:blip r:embed="rId2" cstate="print"/>
          <a:stretch>
            <a:fillRect/>
          </a:stretch>
        </p:blipFill>
        <p:spPr>
          <a:xfrm>
            <a:off x="899592" y="3233920"/>
            <a:ext cx="7200800" cy="3024336"/>
          </a:xfrm>
          <a:prstGeom prst="rect">
            <a:avLst/>
          </a:prstGeom>
        </p:spPr>
      </p:pic>
      <p:sp>
        <p:nvSpPr>
          <p:cNvPr id="4" name="3 CuadroTexto"/>
          <p:cNvSpPr txBox="1"/>
          <p:nvPr/>
        </p:nvSpPr>
        <p:spPr>
          <a:xfrm>
            <a:off x="467544" y="188640"/>
            <a:ext cx="8280920" cy="3046988"/>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El objetivo fundamental de este Sub-Programa operativo es el de especificar las funciones y actividades de las Dependencias, Entidades, Instituciones y Organismos que forman parte del Sistema Estatal de Protección Civil del Estado para actuar en forma conjunta, coordinada e implementar acciones que disminuyan los accidentes en esta celebración de “Día de los Muertos (Todos Santos)”. </a:t>
            </a:r>
          </a:p>
          <a:p>
            <a:pPr algn="just"/>
            <a:br>
              <a:rPr lang="es-MX" sz="1600" b="1" dirty="0">
                <a:solidFill>
                  <a:schemeClr val="bg1"/>
                </a:solidFill>
                <a:latin typeface="Arial" pitchFamily="34" charset="0"/>
                <a:cs typeface="Arial" pitchFamily="34" charset="0"/>
              </a:rPr>
            </a:br>
            <a:r>
              <a:rPr lang="es-MX" sz="1600" b="1" dirty="0">
                <a:solidFill>
                  <a:schemeClr val="bg1"/>
                </a:solidFill>
                <a:latin typeface="Arial" pitchFamily="34" charset="0"/>
                <a:cs typeface="Arial" pitchFamily="34" charset="0"/>
              </a:rPr>
              <a:t>Durante el desarrollo de estos eventos, el personal comisionado, realizará rondines y proporcionará información a los visitantes, con el objeto de inhibir la presencia de delincuentes en las mismas. De igual forma se establecerán medidas de seguridad a fin de prevenir actos delictivos; incremento en la fuerza operativa desplegada en todo los Municipios para el reforzamiento de la vigilancia en panteones y lugares de culto.</a:t>
            </a:r>
          </a:p>
        </p:txBody>
      </p:sp>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411802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27585" y="530638"/>
            <a:ext cx="756084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a:ln>
                  <a:noFill/>
                </a:ln>
                <a:solidFill>
                  <a:schemeClr val="bg1"/>
                </a:solidFill>
                <a:effectLst/>
                <a:latin typeface="Arial" pitchFamily="34" charset="0"/>
                <a:ea typeface="Segoe UI Symbol" pitchFamily="34" charset="0"/>
                <a:cs typeface="Arial" pitchFamily="34" charset="0"/>
              </a:rPr>
              <a:t>También se Instalaran módulos de información, asesoría y quejas en puntos fijos, para proporcionar orientación, auxilio y asesoramiento en prevención del delito, así como la colocación de puestos de auxilio, en las autopistas y tramos carreteros con mayor afluencia vehicular</a:t>
            </a:r>
          </a:p>
        </p:txBody>
      </p:sp>
      <p:sp>
        <p:nvSpPr>
          <p:cNvPr id="4" name="Rectangle 19"/>
          <p:cNvSpPr>
            <a:spLocks noChangeArrowheads="1"/>
          </p:cNvSpPr>
          <p:nvPr/>
        </p:nvSpPr>
        <p:spPr bwMode="auto">
          <a:xfrm>
            <a:off x="280670" y="13039090"/>
            <a:ext cx="7386320" cy="102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s-MX"/>
          </a:p>
        </p:txBody>
      </p:sp>
      <p:pic>
        <p:nvPicPr>
          <p:cNvPr id="6" name="6 Imagen" descr="Msg415_1.jpg"/>
          <p:cNvPicPr/>
          <p:nvPr/>
        </p:nvPicPr>
        <p:blipFill>
          <a:blip r:embed="rId2" cstate="print"/>
          <a:srcRect b="34839"/>
          <a:stretch>
            <a:fillRect/>
          </a:stretch>
        </p:blipFill>
        <p:spPr>
          <a:xfrm>
            <a:off x="827585" y="1844824"/>
            <a:ext cx="7560840" cy="4176464"/>
          </a:xfrm>
          <a:prstGeom prst="rect">
            <a:avLst/>
          </a:prstGeom>
        </p:spPr>
      </p:pic>
      <p:pic>
        <p:nvPicPr>
          <p:cNvPr id="5" name="4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0" y="6258256"/>
            <a:ext cx="9252520" cy="603029"/>
          </a:xfrm>
          <a:prstGeom prst="rect">
            <a:avLst/>
          </a:prstGeom>
        </p:spPr>
      </p:pic>
    </p:spTree>
    <p:extLst>
      <p:ext uri="{BB962C8B-B14F-4D97-AF65-F5344CB8AC3E}">
        <p14:creationId xmlns:p14="http://schemas.microsoft.com/office/powerpoint/2010/main" val="3973195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937198"/>
            <a:ext cx="8280920" cy="1569660"/>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Ser una Institución que promueva y coordine el establecimiento de políticas públicas y acciones destinadas al Manejo Integral de Riesgos de Desastres, con una alta participación ciudadana y de instancias de los diversos órdenes de Gobierno, además de la colaboración científica y de universidades, haciendo uso de los recursos materiales, humanos y tecnológicos necesarios para actuar siempre de manera anticipada, eficiente y oportuna.</a:t>
            </a:r>
          </a:p>
        </p:txBody>
      </p:sp>
      <p:pic>
        <p:nvPicPr>
          <p:cNvPr id="6146" name="Picture 2" descr="https://scontent-iad3-1.xx.fbcdn.net/v/t1.0-9/13912400_1180528381968327_7313997947707003252_n.jpg?oh=9a6adbe16f698357a3099330dcebfe2b&amp;oe=5814AFF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36912"/>
            <a:ext cx="813690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rotWithShape="1">
          <a:blip r:embed="rId3" cstate="print">
            <a:extLst>
              <a:ext uri="{28A0092B-C50C-407E-A947-70E740481C1C}">
                <a14:useLocalDpi xmlns:a14="http://schemas.microsoft.com/office/drawing/2010/main" val="0"/>
              </a:ext>
            </a:extLst>
          </a:blip>
          <a:srcRect l="1061" t="91313" b="-106"/>
          <a:stretch/>
        </p:blipFill>
        <p:spPr>
          <a:xfrm>
            <a:off x="-10521" y="6165305"/>
            <a:ext cx="9263041" cy="692696"/>
          </a:xfrm>
          <a:prstGeom prst="rect">
            <a:avLst/>
          </a:prstGeom>
        </p:spPr>
      </p:pic>
      <p:sp>
        <p:nvSpPr>
          <p:cNvPr id="6" name="4 Rectángulo"/>
          <p:cNvSpPr/>
          <p:nvPr/>
        </p:nvSpPr>
        <p:spPr>
          <a:xfrm>
            <a:off x="5220072" y="123621"/>
            <a:ext cx="3456383" cy="81357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sz="3200" b="1" dirty="0">
                <a:latin typeface="Arial" pitchFamily="34" charset="0"/>
                <a:cs typeface="Arial" pitchFamily="34" charset="0"/>
              </a:rPr>
              <a:t>VISIÓN:</a:t>
            </a:r>
          </a:p>
        </p:txBody>
      </p:sp>
    </p:spTree>
    <p:extLst>
      <p:ext uri="{BB962C8B-B14F-4D97-AF65-F5344CB8AC3E}">
        <p14:creationId xmlns:p14="http://schemas.microsoft.com/office/powerpoint/2010/main" val="141506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72123" y="901404"/>
            <a:ext cx="8280920" cy="1323439"/>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Especificar las funciones y actividades de las dependencias, entidades, instituciones y organismos que forman parte del Sistema Estatal de Protección Civil del Estado para actuar en forma conjunta, coordinada e implementar acciones que disminuyan los accidentes en esta celebración de “Día de los Muertos (Todos Santos)”. </a:t>
            </a:r>
          </a:p>
        </p:txBody>
      </p:sp>
      <p:pic>
        <p:nvPicPr>
          <p:cNvPr id="5" name="4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27353" y="6264188"/>
            <a:ext cx="9279873" cy="603029"/>
          </a:xfrm>
          <a:prstGeom prst="rect">
            <a:avLst/>
          </a:prstGeom>
        </p:spPr>
      </p:pic>
      <p:sp>
        <p:nvSpPr>
          <p:cNvPr id="2" name="1 Rectángulo"/>
          <p:cNvSpPr/>
          <p:nvPr/>
        </p:nvSpPr>
        <p:spPr>
          <a:xfrm>
            <a:off x="472123" y="260648"/>
            <a:ext cx="2736304" cy="5040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MX" b="1" dirty="0">
                <a:latin typeface="Arial" pitchFamily="34" charset="0"/>
                <a:cs typeface="Arial" pitchFamily="34" charset="0"/>
              </a:rPr>
              <a:t>OBJETIVO GENERAL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275" y="2224843"/>
            <a:ext cx="6069766" cy="3793604"/>
          </a:xfrm>
          <a:prstGeom prst="rect">
            <a:avLst/>
          </a:prstGeom>
        </p:spPr>
      </p:pic>
    </p:spTree>
    <p:extLst>
      <p:ext uri="{BB962C8B-B14F-4D97-AF65-F5344CB8AC3E}">
        <p14:creationId xmlns:p14="http://schemas.microsoft.com/office/powerpoint/2010/main" val="268828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830317"/>
            <a:ext cx="8496944" cy="5262979"/>
          </a:xfrm>
          <a:prstGeom prst="rect">
            <a:avLst/>
          </a:prstGeom>
          <a:noFill/>
        </p:spPr>
        <p:txBody>
          <a:bodyPr wrap="square" rtlCol="0">
            <a:spAutoFit/>
          </a:bodyPr>
          <a:lstStyle/>
          <a:p>
            <a:pPr marL="285750" indent="-285750" algn="just">
              <a:buFont typeface="Arial" panose="020B0604020202020204" pitchFamily="34" charset="0"/>
              <a:buChar char="•"/>
            </a:pPr>
            <a:r>
              <a:rPr lang="es-MX" sz="1600" b="1" dirty="0">
                <a:solidFill>
                  <a:schemeClr val="bg1"/>
                </a:solidFill>
                <a:latin typeface="Arial" pitchFamily="34" charset="0"/>
                <a:cs typeface="Arial" pitchFamily="34" charset="0"/>
              </a:rPr>
              <a:t>Implementar acciones de carácter preventivo, mediante recomendaciones a viajeros y la puesta en marcha de dispositivos de revisión, principalmente en los lugares de mayor concentración y afluencia en la red carretera estatal.</a:t>
            </a:r>
          </a:p>
          <a:p>
            <a:pPr marL="285750" indent="-285750" algn="just">
              <a:buFont typeface="Arial" panose="020B0604020202020204" pitchFamily="34" charset="0"/>
              <a:buChar char="•"/>
            </a:pPr>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Prevenir la comisión de hechos delictivos, garantizando la seguridad y patrimonio tanto de vacacionistas como de lugareños y prestadores de servicios en carreteras y terminales de transporte aéreo y terrestre. </a:t>
            </a:r>
          </a:p>
          <a:p>
            <a:pPr marL="285750" lvl="0" indent="-285750" algn="just">
              <a:buFont typeface="Arial" pitchFamily="34" charset="0"/>
              <a:buChar char="•"/>
            </a:pPr>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Orientar y auxiliar a los visitantes y usuarios de carreteras y caminos del Estado, mediante dispositivos estratégicos que permitan reducir al máximo el índice de accidentes de tránsito. </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Garantizar la seguridad de usuarios del transporte público, mediante el establecimiento de puestos de control y revisión, exhortos a conductores de unidades del servicio público, a través de campañas preventivas orientadas a la conducción de unidades, respetando los límites de velocidad y señalamientos. </a:t>
            </a:r>
          </a:p>
          <a:p>
            <a:pPr lvl="0" algn="just"/>
            <a:endParaRPr lang="es-MX" sz="1600" b="1" dirty="0">
              <a:solidFill>
                <a:schemeClr val="bg1"/>
              </a:solidFill>
              <a:latin typeface="Arial" pitchFamily="34" charset="0"/>
              <a:cs typeface="Arial" pitchFamily="34" charset="0"/>
            </a:endParaRPr>
          </a:p>
          <a:p>
            <a:pPr marL="285750" lvl="0" indent="-285750" algn="just">
              <a:buFont typeface="Arial" pitchFamily="34" charset="0"/>
              <a:buChar char="•"/>
            </a:pPr>
            <a:r>
              <a:rPr lang="es-MX" sz="1600" b="1" dirty="0">
                <a:solidFill>
                  <a:schemeClr val="bg1"/>
                </a:solidFill>
                <a:latin typeface="Arial" pitchFamily="34" charset="0"/>
                <a:cs typeface="Arial" pitchFamily="34" charset="0"/>
              </a:rPr>
              <a:t>Implementar acciones de carácter preventivo en la población, mediante recomendaciones de seguridad, autoprotección y de auxilio, principalmente en panteones y red carretera, a través de las Unidades Municipales de Protección Civil. </a:t>
            </a:r>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1061" t="91313" b="-106"/>
          <a:stretch/>
        </p:blipFill>
        <p:spPr>
          <a:xfrm>
            <a:off x="-27175" y="6093297"/>
            <a:ext cx="9279695" cy="764704"/>
          </a:xfrm>
          <a:prstGeom prst="rect">
            <a:avLst/>
          </a:prstGeom>
        </p:spPr>
      </p:pic>
      <p:sp>
        <p:nvSpPr>
          <p:cNvPr id="4" name="3 Rectángulo"/>
          <p:cNvSpPr/>
          <p:nvPr/>
        </p:nvSpPr>
        <p:spPr>
          <a:xfrm>
            <a:off x="467544" y="260648"/>
            <a:ext cx="3168352" cy="47667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s-MX" b="1" dirty="0">
                <a:latin typeface="Arial" pitchFamily="34" charset="0"/>
                <a:cs typeface="Arial" pitchFamily="34" charset="0"/>
              </a:rPr>
              <a:t>OBJETIVOS ESPECÍFICOS </a:t>
            </a:r>
          </a:p>
        </p:txBody>
      </p:sp>
    </p:spTree>
    <p:extLst>
      <p:ext uri="{BB962C8B-B14F-4D97-AF65-F5344CB8AC3E}">
        <p14:creationId xmlns:p14="http://schemas.microsoft.com/office/powerpoint/2010/main" val="33603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934849"/>
            <a:ext cx="8424936" cy="2062103"/>
          </a:xfrm>
          <a:prstGeom prst="rect">
            <a:avLst/>
          </a:prstGeom>
          <a:noFill/>
        </p:spPr>
        <p:txBody>
          <a:bodyPr wrap="square" rtlCol="0">
            <a:spAutoFit/>
          </a:bodyPr>
          <a:lstStyle/>
          <a:p>
            <a:pPr algn="just"/>
            <a:r>
              <a:rPr lang="es-MX" sz="1600" b="1" dirty="0">
                <a:solidFill>
                  <a:schemeClr val="bg1"/>
                </a:solidFill>
                <a:latin typeface="Arial" pitchFamily="34" charset="0"/>
                <a:cs typeface="Arial" pitchFamily="34" charset="0"/>
              </a:rPr>
              <a:t>El Departamento de Monitoreo de Riesgos de la Dirección de Administración de Emergencias del Instituto para la Gestión Integral de Riesgos de Desastres del Estado de Chiapas, establece el monitoreo permanente las 24 horas. de las acciones e incidencias que ocurren  durante el operativo en los 121 municipios. Integrando la información generada en el Sistema Integral, coordinándose con las Unidades Municipales, Comités de Participación Ciudadana, las diversas dependencias Municipales, Estatales y Federales que coadyuvan para la seguridad e integridad de la población.</a:t>
            </a:r>
          </a:p>
        </p:txBody>
      </p:sp>
      <p:pic>
        <p:nvPicPr>
          <p:cNvPr id="5122" name="Picture 2" descr="https://scontent-iad3-1.xx.fbcdn.net/v/t1.0-9/13882561_1180741391947026_3068600583695002223_n.jpg?oh=413698189dfdececd588ef1a45b1fc7f&amp;oe=5826CD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068960"/>
            <a:ext cx="8424936" cy="352839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95536" y="260648"/>
            <a:ext cx="5832648" cy="46718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MX" b="1" dirty="0">
                <a:latin typeface="Arial" pitchFamily="34" charset="0"/>
                <a:cs typeface="Arial" pitchFamily="34" charset="0"/>
              </a:rPr>
              <a:t>DEPARTAMENTO DE MONITOREO DE RIESGOS</a:t>
            </a:r>
          </a:p>
        </p:txBody>
      </p:sp>
    </p:spTree>
    <p:extLst>
      <p:ext uri="{BB962C8B-B14F-4D97-AF65-F5344CB8AC3E}">
        <p14:creationId xmlns:p14="http://schemas.microsoft.com/office/powerpoint/2010/main" val="829957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578</TotalTime>
  <Words>5400</Words>
  <Application>Microsoft Office PowerPoint</Application>
  <PresentationFormat>Presentación en pantalla (4:3)</PresentationFormat>
  <Paragraphs>564</Paragraphs>
  <Slides>54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54</vt:i4>
      </vt:variant>
    </vt:vector>
  </HeadingPairs>
  <TitlesOfParts>
    <vt:vector size="61" baseType="lpstr">
      <vt:lpstr>Arial</vt:lpstr>
      <vt:lpstr>Calibri</vt:lpstr>
      <vt:lpstr>Calibri Light</vt:lpstr>
      <vt:lpstr>Roboto</vt:lpstr>
      <vt:lpstr>Segoe UI 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OEM</cp:lastModifiedBy>
  <cp:revision>57</cp:revision>
  <dcterms:created xsi:type="dcterms:W3CDTF">2016-08-08T14:25:07Z</dcterms:created>
  <dcterms:modified xsi:type="dcterms:W3CDTF">2016-10-18T01:52:29Z</dcterms:modified>
</cp:coreProperties>
</file>